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3" r:id="rId5"/>
    <p:sldId id="264" r:id="rId6"/>
    <p:sldId id="260" r:id="rId7"/>
    <p:sldId id="259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fo\Comercial%202011\RESUMEN%20IMPO%20EXPO%20PROD%20ALGODON%20D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autoTitleDeleted val="1"/>
    <c:view3D>
      <c:rAngAx val="1"/>
    </c:view3D>
    <c:floor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0262506607426601E-2"/>
                  <c:y val="-1.01092901829558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US$ 1.20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0262506607426601E-2"/>
                  <c:y val="7.27868893172824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US$ </a:t>
                    </a:r>
                    <a:r>
                      <a:rPr lang="en-US" dirty="0" smtClean="0"/>
                      <a:t>3.30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3303618624475176E-3"/>
                  <c:y val="8.49180375368292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US$ 6.0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8.7964342349371397E-3"/>
                  <c:y val="9.30054696831946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US$ 9.5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7.33024642367821E-3"/>
                  <c:y val="0.3295628599643630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US$</a:t>
                    </a:r>
                    <a:r>
                      <a:rPr lang="en-US" sz="1400" baseline="0" dirty="0"/>
                      <a:t> </a:t>
                    </a:r>
                    <a:r>
                      <a:rPr lang="en-US" sz="1400" baseline="0" dirty="0" smtClean="0"/>
                      <a:t>47.87</a:t>
                    </a:r>
                    <a:endParaRPr lang="en-US" sz="14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es-PE"/>
              </a:p>
            </c:txPr>
            <c:showVal val="1"/>
          </c:dLbls>
          <c:cat>
            <c:strRef>
              <c:f>Hoja3!$D$2:$I$2</c:f>
              <c:strCache>
                <c:ptCount val="5"/>
                <c:pt idx="0">
                  <c:v>Algodón en Rama</c:v>
                </c:pt>
                <c:pt idx="1">
                  <c:v>Algodón Desmotado</c:v>
                </c:pt>
                <c:pt idx="2">
                  <c:v>Hilado</c:v>
                </c:pt>
                <c:pt idx="3">
                  <c:v>Tela Teñida y Acabada</c:v>
                </c:pt>
                <c:pt idx="4">
                  <c:v>Prenda Terminada</c:v>
                </c:pt>
              </c:strCache>
            </c:strRef>
          </c:cat>
          <c:val>
            <c:numRef>
              <c:f>Hoja3!$D$3:$H$3</c:f>
              <c:numCache>
                <c:formatCode>General</c:formatCode>
                <c:ptCount val="5"/>
                <c:pt idx="0">
                  <c:v>1.2</c:v>
                </c:pt>
                <c:pt idx="1">
                  <c:v>4</c:v>
                </c:pt>
                <c:pt idx="2">
                  <c:v>6</c:v>
                </c:pt>
                <c:pt idx="3">
                  <c:v>9.5</c:v>
                </c:pt>
                <c:pt idx="4">
                  <c:v>38.4</c:v>
                </c:pt>
              </c:numCache>
            </c:numRef>
          </c:val>
        </c:ser>
        <c:dLbls>
          <c:showVal val="1"/>
        </c:dLbls>
        <c:shape val="cylinder"/>
        <c:axId val="61568896"/>
        <c:axId val="61570432"/>
        <c:axId val="0"/>
      </c:bar3DChart>
      <c:catAx>
        <c:axId val="61568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es-PE"/>
          </a:p>
        </c:txPr>
        <c:crossAx val="61570432"/>
        <c:crosses val="autoZero"/>
        <c:auto val="1"/>
        <c:lblAlgn val="ctr"/>
        <c:lblOffset val="100"/>
      </c:catAx>
      <c:valAx>
        <c:axId val="61570432"/>
        <c:scaling>
          <c:orientation val="minMax"/>
        </c:scaling>
        <c:delete val="1"/>
        <c:axPos val="l"/>
        <c:numFmt formatCode="General" sourceLinked="1"/>
        <c:tickLblPos val="none"/>
        <c:crossAx val="6156889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740A-D938-4582-826C-BFCFF4127D35}" type="datetimeFigureOut">
              <a:rPr lang="es-PE" smtClean="0"/>
              <a:pPr/>
              <a:t>09/09/2013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96CC-F373-4C33-80E0-CA3097ABEE81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HJ7WzQ2QGhc/UNUAFLRD0FI/AAAAAAAACUo/NpZL1vnsiws/s1600/gracias.jpg" TargetMode="External"/><Relationship Id="rId2" Type="http://schemas.openxmlformats.org/officeDocument/2006/relationships/hyperlink" Target="http://www.google.com.pe/url?sa=i&amp;rct=j&amp;q=gracias&amp;source=images&amp;cd=&amp;cad=rja&amp;docid=xDGdLU7oA6AVVM&amp;tbnid=a8H1MQkZeY7vZM:&amp;ved=0CAUQjRw&amp;url=http://orocardeno.blogspot.com/2012/12/hasta-luego-muchas-gracias.html&amp;ei=_-ctUrjfFpGA9gSr9ICoDw&amp;bvm=bv.51773540,d.eWU&amp;psig=AFQjCNH-gGoDREH59EIgYClziboF7q1g1w&amp;ust=137882661887923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es-P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FORO</a:t>
            </a:r>
            <a:br>
              <a:rPr lang="es-P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EXPORTACIONES TEXTILES Y COMPETITIVIDAD</a:t>
            </a:r>
            <a:br>
              <a:rPr lang="es-P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P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PE" sz="1800" dirty="0" smtClean="0">
                <a:latin typeface="+mn-lt"/>
                <a:ea typeface="Verdana" pitchFamily="34" charset="0"/>
                <a:cs typeface="Verdana" pitchFamily="34" charset="0"/>
              </a:rPr>
              <a:t>COMEX PERU</a:t>
            </a:r>
            <a:endParaRPr lang="es-PE" sz="18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5643578"/>
            <a:ext cx="6400800" cy="471494"/>
          </a:xfrm>
        </p:spPr>
        <p:txBody>
          <a:bodyPr>
            <a:normAutofit/>
          </a:bodyPr>
          <a:lstStyle/>
          <a:p>
            <a:r>
              <a:rPr lang="es-PE" sz="1600" dirty="0" smtClean="0"/>
              <a:t>Lima, 09 de Setiembre del 2013</a:t>
            </a:r>
            <a:endParaRPr lang="es-PE" sz="1600" dirty="0"/>
          </a:p>
        </p:txBody>
      </p:sp>
      <p:sp>
        <p:nvSpPr>
          <p:cNvPr id="3074" name="AutoShape 2" descr="data:image/jpg;base64,/9j/4AAQSkZJRgABAQAAAQABAAD/2wCEAAkGBhQSEBUUEhQVFRUUFBUUFRQUFRUVFBUUFBQVFBQUFBQXHCYeFxkjGRQUHy8gIycpLCwsFR4xNTAqNSYrLCkBCQoKDgwOFw8PGiwfHBwsKSwsKSkpLCwtLCwsKSwpLCwsKSwsLiwsLCkpLCwsLCwsKSopLCksLCwpLCksLCksKf/AABEIAMABBwMBIgACEQEDEQH/xAAcAAACAgMBAQAAAAAAAAAAAAAAAQIDBAUGBwj/xAA9EAABAwIEAwYDBgUEAgMAAAABAAIRAyEEBRIxBkFREyJhcYGRMqGxBxQjQlLRU3KSwfAVYoKiFtIkM+H/xAAZAQEBAQEBAQAAAAAAAAAAAAAAAQIDBAX/xAAwEQACAgECBAMGBgMAAAAAAAAAAQIRAxIhBBMxUTJBYRSBkbHR8CIjcaHB4TNCUv/aAAwDAQACEQMRAD8A6mrVM7n3Kr7Q9T7qVVUlfVOJLtD1PuU+0PUqsJq0Ql2h6n3QXnqfdRRKtAes9SmKh6/NRQgJ6z1PunrPVVppRCYeep90az1UEICfaFLWepUUJQJ6z1KXaHqfdRQVaA+0PU+6faHqfdRSSgT7Q9T7piqep9yoJSlEJmqep9yjtT1PuoIlKBPtT1PuUdsep9yoJJQLe1PU+5SNU9T7lVoSgTNU9T7lI1T1PuVEqKUCfbu/Ufco+8O/U73KrKSUgXDEO/U73KPvDv1O9yqgUSlIForu/U73KFUhKQMqoqlbUVRWDYghCapBJJpQqACcpQmFQCE4QhASTSKAAmiEIAQhAQAlCaUqgChCEICEIQoJJoQgJFCaAUJJpIBEJKRSQEU0IQAUkFCgMupuqiraiqKydATSlEoZCEk0pVA4QEk1QACIQmhAhEIQgEnCEBUBCUIKJQAEQhCAChJCAE0pQhAQkU0AIhJKUA0JJoBEJJpIAhJMlJAIoSKFAZdRVqT1BZOgFEJFEoZGkUSkqBphRUkA0BJNUAmopoQaSEEoAKEpRKoBCEIAQkiUICChEoBgKKAUSgBBSCcoBIQhABSTSQAUIlKUAkICajBe9QlScoSsnQCglJCGRoSlEoACmFAFdHkGRU6rA95JuQWiwt479PdYnkUFbKlZoEit3nOVCDUps0sB0kTPId4dBJj08VpCrjyKcdSEk06YSiUkl0MkpSlCSAcolJCAZQSooQg5QkhUDQlKUqAaEpQgCUJtaSsarmFNs6nXHIX+eyoMhAWorZ+Tam3xn4ja8rEZiq1UnTqJibHlMfVKrdlSb2R0RQtWaOIpxcukgd0kiTyvvvyWypuOnvgBw32gz8lE1JXF2WUXF1JUMocglRlDIwmlKFAXOUCpuKiFk6CKSkUpVMgEQlKZKEEum4OxXedTPMah5ix+RHsuZCzcqxfZ1WP5A38jY/Irnljqg0aT3PRHMBEEWNiPBcPnuTmi+3wO+E9P9pXcNKqxuDbVYWO2PuDyI8V4MOTQzo1Z5uQkVk5hgnUnljtxseRHIhYq+onZyBCElSAhCSAYTUZQUA0JSspmXPNM1I0sAJLnENFuk7nyRuuoMVAHRYeIzem3aXH2H7rVYrPXusDA6NstKLIb6tWaz4nAeG59gsP/AMlbTeHMbqIv3tj6Dkuec9zjzU6eDJWtK8wW4jNnvsXGPkPQLKp5A9zrvGndrgCdYndswNjNzt6wqOWWkwAOZsPdbXD5kynTAa11Us1DS3n4DqbwQBcM8Lcc8pxS5Z3w8u3rLsqyFlItfI1Ce84wAZMCJ3+ERee90WTVqMpNBc4MgOBaCAbgiGiCY73w2mx5GHQyrG1mhzg3CU4uah0ugjnPe57GPh8VF+Hy/DFz3F+KeJcbkUmjVqueYENuZ+EL5c5Ri7yzt/f30PfDVPbDD79X9WYVTNHVZZhKD6zj0bpa2S6CANgI3J5hZruHS0tq5jWbTa06m4ekZebAhpja83v5haXM/tWcG9nhmtptFg2k0NHT4on2AXMnMq+JeA43cdhMnxe7crMc8q04lS7sk8cE9WaVvtH69F7rO7qYxtUl7GhrXElrRcATA+iiqcNQDGNYPygDzgbq2V9WCairPmSabbQwhRlC0ZMhyjKuqVRyaBtzJ5X38VVUhwiS2eY3HksWdCMoWM/Bv/LXP/JjT/YKJweI5PpO9I+hVtEozAgrCeMU0XpsPk4j6qs4yuN8O4/yuDvoqSjYJhat2cOHxUag9D+yrHElPmHD0H7q0Q9ZyHF9pQYeYGk+bbfSD6qeePeMNWNL4xSeWfzBpLfmFyvAHEVOo99FpMx2gBEbQ10e7fZbPifFObWpOaSBSBqvF4LTUp0zI52c4+i+Rn/Kkz2YMbyyUV5mny7MWYzD0w4xXquxNSgCPipNqF2knazXADy81rHNgkHl16p5llwwT6YD9X3OgcSwmG912MaX0xfnT7VoHiuk4pytpZ94p7RqfF5bEh4jw39168OSvws88l5nMIJWD/rNH+I1SpZnTcYa8OPQST7Be2mczLQShlam17e0cAJEibxN9trLW4nPWiRTE9HO39tgiTYNnp9uvL3WJisxYwHvAu5Abep/ZaLE5k9+5P8AngscUyV009yGyq586Tpt6C3kd/msGrjHv3cSOhJIHkFZSy8lZzMvay7yG+e/srsgatuHJWVh8rJWzwFN1U6cNSdUNrkQ0TFz0+IbkbHotweF9HexuIbSG/ZU+883JiB5N5Hn1XHJxEILdnSGOU3UVZpWZWxhIc5uoFo0ggnvnSCTsBJWRRyTF1QPu1ENB3qVe6G2aee9yRYG7St7h8fRpkDB4UvfpDRVrbwCYN+Uz03VWOzVxP8A8p9R45spfh0vAat3f5dfOlx7fgVnujwLX+R16dX8Pq0YH/jWGog/f8Ua7udKjsLGW6uW/wDt2CxMX9pOHwwLcJSp0/8AcBrqHfdxtzO5O6tz52W16LmClUpv0nQ5rjZ3KQXEEbcl523J4OxPiNP7yuElmyeJ/A2pYcfgjb7y+i2+LZucVx3VrEl7S8mNBqPOlu8ktETysI57rV4nMq9QEPqENcILGgNbEg/CN9grsJkz3HdrR1c4D5brf0OGMO2DVrMqHeNR0jzDRB9ymPht9kc8vETn4nfp5fDoc9kGSOxNZtGlp1OkjUYENEuPUwOkrs8Nw+3Cvc2Q94sXx6wByH7KDGsp1m1KTxDWkAU2vaRLS0iQAIILT5t8VGrmjR/+kT7CSvbhwuMm2eScrWxnEolap2Z1D8FF7vMaG/1Pj5BW4eriouaFO5uGGs+DFpfDRF7gc16XKum5yo2AchY9CkWg6nuqEkuLnxN+QgCBbZCv6kNhUCqKnVqjVE3UCFlNM6MAnCQTVMk2VCDb25HwI6LJGNHOmw+QhYgCSjimLNga1ItJgtjYBxk+V/qqm0KR/O//AJQ76grEQSs8v1LqNnlbqVKuxwqskG40s1QbESIItK3eZ4GpiMVUYx4Y0UGMeS3USHueYHTbdcYGjtNh8P8AdekcP1w+g19tRAa4xclnduedh814uJxaqbZ6eHzcttrrWxzmA4U+84jtcbRDm08NRo0w+/fa6p2jtM9C2Ceq6fJctNDDU6Ln9p2bAzUREhthIk8oHosivjmMIDnAF2w5n0XGcd8S1qbRTojT2kyZGsD+Xceey544uVQRmcrbl0s0PG2WZfSrTTk1Zl1Jh/CB6ui7T4Bc2/NjGlgDG9GANHrG/qrsLkFV9yDPr81sqXCjomDa+3LmvsQWlU3Z5m0c/LjurqWEJ5Lf9phKLPxHtmdJ0y90nbazee/RV5ZhMTiXRh8M5rNu1qANb8QBgmxtO07KvIl1CTZhUsrtJgDqbK2nUpgwwGo7o0Tzj157TsVuHcNUKV8die0dF6NG94ggu5bu5NsfBY2P+0OhhQW4WiykeboD6p3Mk8tybk7rw5OPgto7v0PZj4LJJansu72X9+4yMLwviqjdVQswlPmXmHR3eW83eOWwWRh8JgaTw1jX4ys4wJswnvbDmO879VvJedY3j6tXqd6XkmAC4udJMQ0Cw8gF7LwRw03D0xUqN/HqNGsm5YN+zB+p6+S8OTiMs+r0/M76OHxLzm/gvq/2HXwOKdScXvZh6bWkilQF/IvG3otazJqbCHVO6HX1PnWSOZm4Ec49+XRZ/wAQigIaA58TcwGg8yYXnOc419Z+qpVALvgYyO9G4Dn779FIY4t77mXxGRqo/hXZbf2/fZ17cVTJ7PDEPfvqEhjGxBJvLj03K4DijMWioWCsXkGNtN7iAAT7lTw2Tvq0HVGuJsSKJqO11It8AMASCJMCQUYfKXFgbVAYAZFJkAAxEvcPidy6DYc16sSjr07N/JHHJOlt0+ZoXsdvc+AhRp03SLf9hPkIldQ3KqYG0+JJXNcQ8QVsNiGsYWtY5vxNpsa4B7u9pdG4jefZezLl5auKs88Vqe7JVawY4McQ1xIABnVLrNmY68wun4a4PqYov/EFPsnBrgQNdxIMNgwfE8j0XM4Xi9mGeHUadN74ID6rdRBJB1id3W+a6fgbiol9eu83qCmwx+d7TUe8gDprA918+fGTaVKvv78jty0dxlnBuGwwLnk1XEEEvgi+8N5esrjNIGy2WOz99SwkA+5/Za1enhuY7lPazjOuiEU0JL1nMRKaRQpYL8QO+L+Q/wA3TUcSe831QVzR1YGYt9YUO0d+n/s1TlJbsyR7Z38N3uz91A4l38N//T/2VsolWxRV97P8Op7N/wDZQ+/H+FU/pH7rJlBKbENYc6brksqC0fCttknGVVjXspss5wLLanuMEOIGzRZtzO3Plo80xVNlRvb9oKJ1a3UxLi5sFrLmG6r97wVNf7QA1hZgsOKIt+IXzV89QiPQrzZ8mNLSzpCL6naUuFcTi+9Xd2bTeJJJ/mm5+QXRYfJcNRB7pqPiC8tNR1hE3BAXhNfi/Hl3exdaDyFVwj5rZcP8XikXOxD8TWMWYap7Mkba5MkfLwK8cszSqK27I6KHc9exXGOFogthwMWApgfsuBzfiFuMexterUawAhzKD20w/pLXu0jncrXY37VKhYW0MPQoSCNTWBzr8xIAnxhcYXA9fRWGVLev3Gg9TwWb5fhRFGhTD99eJqNqEG8GG6up2A3Wh4k+0ivUc5tN+pmw0zTYR/LGo+q4kMHKVN3caHuaQ2YkzB5wD1XPJ+Y9/wCT0Y8jx+Gv1pNmUzHve8Gq52ibtaSwR5gErHrFpJhgAcZDWyY8ASZPqsahj2OcdUgNEwd3QbtHjH1XT8CVg/XLWyNLmvjvAOLu6Xc4j6q4sactK2MZMjl+KTt+ouE8tqUqwq9h8N2a4aNXJxBvby6Luzn2KcL1GsHRgJP9R/ZYYTle1cJju3ueZ5GQqYcOdrfL3/qedR+dh6LFzGmDpJbq73t/kBZkrTcU4t1PC1HM+IAQRylwBPsSuzjGMarYwm7Nlg80Zh3DXqdr+EzqcI/KSTJEmRubnor3OXkdbiOsW6DUJGqdf5jaBJ6CNl1XCvE1avWDahaQQRAbBBa0HVPjf3XkwuEckpL/AGo6yTca7HYKFSiDuAY2kAx5KcpFe84GNistpVQBUY10XEgWjoeSvo0Wts1oaOgAA+SaamldRZEOOrkRF+o+f9lJUuPfHl/dXupmJtHm36AyotisihJC0ZAoTaLoQFld3fb6qT6xI5W6NaPoLqvEDvjwlJxhedSVneiWpEqk1gmai3qRmi0lKVUayiaytii8OSLljfeEGsqQkTJvdVHLqR3p0/6G/sqmVZcQr/vAHNSrKV/6LR/hU/6QoMyKjHepUzBMQ0Du8pjcxzWW2uOql2oUcItp0LZhHh3D/wAIe7h/dVjIKAfHZiI2l3XzWx7YdVW6p358FdEexLY8Ll9OmQ5lNrSLghokHwJVtWk1whwBHQgEexSFYJioFpRS6EMcZTRFQ1OzZrdYui5tBU8Dl1OiCKTGsBMmOZ8VYaqTqwSkgW6kaljfeUu36qkMgvVFVoIgiQbEG4KG1AoV6kaf5gFGVFT8ioOc1xpMlnw2gC87Cx9VdQyukyo6o1jQ93xOAuZ3V4d4phyUiEpSclqUHv8AFaBYClKrFQdUCoOqEIuP4g/lVkrHLvxP+P8AdW6lCk5TlQLkjVCpCxpTUG1QhAWYzEjUPFSeJavO6nFNTVJvdbJvHI0xE+ZXxrZ7djpNY1R0WeGAhec4/il2qWD1ITyzjaq0w86h9PJJOTKmkehmg1RqYcRuuMxPGGrYLFdxW6NzPnZWM5oj0HYV6cbKNOg4iYMdeS4tvFryQDFlvcP9oumkKegEc9vku3tE15GHGJkdrDjdajiPEkAQ4jyQ3OKT3FzjplazPs4p1LU5t1XR57VIxoNezNKrTao73Ky3Z1iIkOP+dVpu0WazFu0gSYAXLU0ao6LIc2qPdDz/AGW6q4jvLjMozCHkuKnmmekHuFeiOWo7mGtzs24xYGYcQimuM/1J5iXH3WNicSSVh8RJ9C6Ds8LxYHb2WyZnLXN3XmjapGyyG5g4DdYWV+Y0nd1s5Y3d0KLs+pzGqTuuCqY0ndZ1DEjTqJEjYlgPpt8yte0SRNB6A3FC1zJAI8lj5hjdIaST8Q2XFYXPqjXNOqY63AHS/JbHMOIdUCBe+306LouITW5NDs7TDZzqpFsGZmSqxXcea5rDY576U6naRa5MeEKynjXFwAK1jlFJtee5Hex0IxJIs+TMQAR63S1u8fFaV2ZEC1zznqtRjeKXgw0QQbkrbyqK33DVvY681ieaYe6OcbTy91xzOKnhswC6djMJ4Piuo5ztUAQTAFh81l8TFDQzqajnCpBt3f7qwVCI87+647BcUvFQvqEvDRAFhadpj6rd1uM6Txq0PaQIgPH7Ln7SuxdDOgxj9LoY4kdVQcQ7qsbJuM8M9nZOovLjJDvwzHPfda/D8Y02ue2pTcTJDNOgR/NZFxKS6MODvY3TcQ5C4zHcVVXVDoAYNoF9v85IWvaV/wAmdD7nWYr7ORMS8eiwnfZ6I+MjzErsMfxa97T3HA9NMJYXF9rTnvA+oXy3rj1PSmmckOA6Yuap2iNJVVbgKn+WqfLST811OCoF73NeHzNjeIXRZblFNrJqNcTO11mU9PVlqzyPF8F1GnuHUOsELX1eEq/6T7FfQtXKKDGa9E+538FjBtIPY0MHfBN+QRZvQlI8JwfBGJeTpYTHmFn0/szxjj8ER1XumCp0iTpEFvTmsPM8y0UnvbI0zvKnOk+iLR5CPsqxcXj0Mn2UXfZNierRPXkurw2cVX0jUaHElxgSeq6PC5TWfhu2mLTpJM23hdLmTY82p/ZRVG9RoPO1vdYuO4LdTYT2jDyibrv8voV3z2jS0cr7j0V1fhaqXjVTGg7GQST5LOvuy0eQO4eqDYg+qlh+EK1Q8vdemZ9lLsKGxRL55NEmPTZbzJg1lF9Q0tekA6AJdfkBG66PJtaJSPHzwXXkAN28Qov4FxJNmemoT7Svox+EpNomqKIJDNWjT3tpjzWPiMVTZhW1/uzjIb+E1oLxqtt4LHNYPnZ3AWME/hRF7uY0x6kLX4jIq9KNdMidoIdP9JK9z4iw2JbiWmjVbTpPiWvbIYYnr6LIw1U1GVQ57jotcNa19gZZpvF1VmTJpPn7/S6kSGFX0ssqaCNDiZFgCV0mMLhUfId8bojbdZmUYxtMudVY94dAAbuL7xIsvdPClGzmpbnGNyet/Bq/0P8A2WVRyqqAXGjU7rbSx0SXBtxF4mYXqmLw9GnSLywkWsHuG/hqU8LgaTqYqNY4AjV8TgbjzXk1HSjyxtGpYGm8HVEhhEzFogCf3UqdAgtIc4S5zTNyCG6uRXqfDdOliKgPZvbpqaYeXCepEGCP2XUZtlmEotcfurHFhG+mO8YJ5kW8FOZpM0eC9o4sLgXwe7AHhJJ8Lj3WLi6GkvIb+drRIsBp1SAepH1X0bjcHgqfZg4el+I5rIYymQ0nm6dhc33WyPDeGI/+qnfnpbJ87XV5qYqj5a+7F19JaAwkkD4oOmw2mSB6FSo4OJImDTc4SLy03B9ASvpPEcN4R1QsOGbIZIeRaIiBf5RC8+zDKcPTcD2ZJmBDiIvyBIHNOYnsU8rdgtIdcxpHL82rSW+8+gSbhopy7UNRsA3kI7xnz2Xs+U8OYUE66Re27tOp28byTusXjbF4fAFvY4Oi42PfdUJ23id7C4KimpSpB7HkFLDwBqJ7xIEDpAk++yy8Ng++0O3L3U7CYLS3ve5XcUPtIlzAMFhx3h8PaA7gSL7+K9cfw/huz1mlyDoDjY2NpPgPZbm3HxIi7nzJiaIHevdxEOEbAGR/Uhe+5/wlhy1hZT0g3u4kbDeSeQCaiepWSz//2Q=="/>
          <p:cNvSpPr>
            <a:spLocks noChangeAspect="1" noChangeArrowheads="1"/>
          </p:cNvSpPr>
          <p:nvPr/>
        </p:nvSpPr>
        <p:spPr bwMode="auto">
          <a:xfrm>
            <a:off x="63500" y="-8890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1/12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785786" y="3429000"/>
            <a:ext cx="7786688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429652" y="62865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10/12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26276" y="260648"/>
            <a:ext cx="260173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COMPETITIVIDAD / RIESGOS</a:t>
            </a:r>
            <a:endParaRPr lang="es-PE" sz="1600" b="1" dirty="0">
              <a:latin typeface="+mj-lt"/>
              <a:cs typeface="+mn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704856" cy="49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429652" y="62865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11/12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39552" y="260648"/>
            <a:ext cx="305301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EVOLUCION DEL TIPO DE CAMBIO</a:t>
            </a:r>
            <a:endParaRPr lang="es-PE" sz="1600" b="1" dirty="0">
              <a:latin typeface="+mj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214438"/>
            <a:ext cx="90678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429652" y="62865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12/12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8" name="AutoShape 2" descr="data:image/jpeg;base64,/9j/4AAQSkZJRgABAQAAAQABAAD/2wCEAAkGBhEQDxASERQTFA8UERUXFQ8VFhAUEBAXFRUXGBUUFRUXHSYgFx0jGhUZIDMgIyopLC0tFh8yNzAqNSYrLCkBCQoKBQUFDQUFDSkYEhgpKSkpKSkpKSkpKSkpKSkpKSkpKSkpKSkpKSkpKSkpKSkpKSkpKSkpKSkpKSkpKSkpKf/AABEIALYBFQMBIgACEQEDEQH/xAAcAAEAAgMBAQEAAAAAAAAAAAAABgcBAgUEAwj/xABBEAACAQMCBAQEAwYEAwkBAAABAgMABBEFIQYSMUEHEyJRFDJhcUJSgRUjM2JykSSSorE0Q6FFU1RjgoPR8PFE/8QAFAEBAAAAAAAAAAAAAAAAAAAAAP/EABQRAQAAAAAAAAAAAAAAAAAAAAD/2gAMAwEAAhEDEQA/ALxpSoDq3Hc11cvZaQEeSPa41CTe1tN8YUD+LJscDpkd8HATTUNTht0Mk8kcUY6vIyoo/VjUVl8VrNiRax3d6Rt/hbeV0z/W3Kv6g18tO4FtlcTXJe+u+9zdYk5T1/dRH0RjPQAbe9ShYGIA6DsOw+woIpJx/qB3j0e6I7eZNbxH+xzXluPFC+hGZ9Hu1QdWjdJsf5VqbixodPoIvw34w6beuIg7Qzk4EM6iNifyhgSpP0zn6VNg2arbxL8NYr63lkVALxELJKAA0nKM+W5/EDjAz0OPqD8/Bji2S609RMxaSFzEXJyzqFVkJPc8rYz/AC0FnUrCnIrNApXmttShlZ1jkjdkOHVHRmQ+zAH09O9emgUpSgUpSgUpSgUpSgUry6nqUdtDJNMwSKNCzuegA/3P07muXwhxT+0LYXPkyQxux8sSFeeRBsJML0BOR+mehFB3qUpQKUpQKUpQKUpQKUpQKUpQKUpQVz448XyWOnLHCSs1y5j8wbGNAuZCp7E5C57cxPUCujwfoUVlaQW0OMBQzuOssjAF5Ce+e3sAB2rq8a8HW+p2/k3CnAPMkinEkbYxlTuOnYgg/wBsRzhTgyaxkTN5dTRRqVSByoiAxgZAyWx26YoJ1b2wAr0AVpE2RX0oFKUoOdxDqaWtpcTv8kULufryqSB9ycD9aq7wT0xotNWRtjPO8i/0gLGD+pRq9Hizqb6hd22iWzYLsst246RRr6lDfYevHv5fvUuhNvZwZYrFaW8QHMx9KIgAH3PQe5J9zQSG4v44IWlmZUiRSzOxwqgdyaq694kn1vzXWR7Lh+Hm825+S4vQnzqp6onv/Y5PpHhaSfia45354dChf0R7rJeup6nH+/Reg9WSNNdlOr3S6VZ4j0y15fipY8BPQfTBHjbYjH3BPRdwz4RWqm4vr+GLyLaYiG3hGQBHGRlj7n0rk9256sbinju10y3Elyx52z5cC4M0xHXlX2HdjgD74FRviDiG20i2jVU5pCBHbWSZ5pCNgMDcKCRk9STjcmq44g066kuI4p2EuuXwHOP+VplsQf3agbKxXOSOiggZLkkLk8P/ABAXVrZ5xEYeWZo+QsH5sKrBg2B2bpjapYDUI4O0NbSGK3hB8tB17ux3Z2+pP/x2qbRjag2pSlApSlApSoT4mcXSWsUdpZ+rU7w+XAg6xA7NMfYDsT336KaCP8WXZ1vUf2dET+zbRg99KpwJpAfTbgj2II+4Y/gGZ/YRY5VUBUUAKoGFUAYAA7AAYrg8I8Lx6fax20fqb5pZe80rY53P07D2AH1qXW0PKKD7AVmlKBSlKBSlKBSlKBSlKBSlKBSlKBWhhFb0oMAVmlKBXD404pj0yymuZMHlGETp5sjfIg+56+wBPau5VIcR6kuuauUZgNG03LzSE4ilcfNk9CCV5R/KrkfNQe/w9034a1n1O+cC5u8zSyvt5UJPMo+nMcNgduQY2rwQwzcRzB5A8Ohwv6I91kvXXbJx27Z/CMgeokjAEvEVxk88WiQvsN1e9dfb2Uf6R/MfTLeLeJIdKsgwVebAjtrVRgOwHpUKOiqNzj6DqRQcnjXXZE8nS9OVReTKFUJ6Us4MbucfJ6c49gCevLnNzd2nD1hHBGPNuHPoiA/e3cxwC7Abhc4H0GAMmuVZ3C6HbPd3mZtavjnyushJI5YRj5VBxzY74UZwK7HBnB8omOoaiRJqUnyp1SzXsiDoGwcbdOg3JJDn2OmHT4p9Z1YiXUOTKRbcltnaOGMdA5zjI+UE/wAxOfDPQpHWXUrre7vCWBP4IifSAOwbAOPyqleDxEc6jrFlpQJ8lCJbjH1UuQftENvrLVqabbDIAACgABR0AGwA+gFB0NPtQq5NcibxH01bmO1W4WS5kcIsUIeY8xOPUyAquO+TtivP4i6zptvacmoufLkyVt0aVZLjk35MRkErnAOSF3GahHh9w6luJNTuI4rd5ULRxABIrK3xt/6mXqx3x13Y0Fwy3CqrOzBUUEsxICqBuSSdgAO9fOx1CKeNZIXSSJs8siMro2CQcMNjuCP0qjtR4jm4jvBZW7PFpURDXEu6vOAds+2SMKh/qI2wti6hxdZaRBCkn7uPHJBbRqXkcKNlRB+g5j3IycmgmbMACTsB37Coxc+J2lRyeW15DzZAJXneNSTjDSKCi/qa4KaLdaoRLqhaK0JzFpCMVGOzXbrgu3fkGAPociudrfDs9+wtWhWx0SB+ZowYlkvCnTCxnEUY65O/fr8oWLr3EENlay3MzYijTmJGMt+VV9yxwB96gHAulzTyy6vej/F3QxBEdxa2/wCBV9iw/wCm/Vmrlmca9frGN9GsGBOM+XdzAelR7oo/05/OMeni7xSEMcxsVWZovTJdN/wkLH5Y1I/jSHsq7DcnYHAWbY22NzXvqAeF97fmz8zUJWeaZ/MRGCqYYyAFGABy53bl7Aj619+KvEdYpDZWCi61VjyiAZ8uDbJed9gAo6jOffFBKtW1u3tI/MuZY4Y/zSMqgn2Gep+gqNw+LemPNBEskhM7hIpDDOsUjFgoAdlGdyBnpvXH0/gyGEte6pKLu9VeZ7ibHwtsBviKM+lVHuR9gK8miSrrF4L9oJPhrfKWcskjcsjBvVLHb8uF6fMSd1XbK+kLTV814tb1uCzgee4dY4kG7E9T2VR+Jj2A3NcfWOKo7GNOcNLcSnlgtI/VPcN7KvZR3Y7D/pVXeJmnXEqWq3rh9RvbhY4bZCTbafFzLziMfjckoGkPUZA2FB0uHtOvtVvYtT1BmjslYS2ljzekjrE5UHAA2Ysd2IGwWrdtJiwri6XaDCIowiKqqPZVACj+wqQRRhRQb0pSgUpSgUpSgUpSgUpSgUpSggvjHxa2n6Y/lnFxOfJjYdU5gS7j2woOD2LLVUcJ6I1/BFaR80elRMHuJRlXv7jYlQfyLso9goJ9RAF7cUcJ2moIi3UQlEbFkyXUqSMHdSDv7fSvLYcPLHyoiqkSDCooAVR7ACgxo+lqiIkahIkUBUUYVQOgAqmOKeL1biKWSRGmWyLRWtqAT5k6EKvT/wA0l89fQo9q/Q8EAUVG5uCbRLmW5igRbmViXm3Lkn5iMk8ue/LjPeghfBvCUrTnUNRPmag/yJsUtF7Ko6BgDjbp9SSasqysu5rFhpfL1rqKuKChdKulh4s1P4hgjuJFiLkAHmMTIAT7xDap9qHHsNv+4tV+M1B/ktYSG5f5pnG0ajvk5/3HT4s4Csr9le4gR5FGBJl1fH5SyEEjfoc1toXDUNmhjt4kiU9eQAFv6m6t+pNBRmplf25JJrE4la3RHljUEo8mzJawJ3RS4z0B5Wz1yZNxbq88ljJe3ieXBzKLTTW3MsrZ5Jrv83KAXEXT0jP1su44LtmnNz5EXxJxmbkUybDAOffA69azqvBtveQ+VcxiSMMGCkuMMAQCCpB6E/3oK14WvVsoEs7JReanKRJcFTmGOR+pnmGwVOmAckg9C1Z8ONJa7u59Uu38+RZWitmxiMcnWRE/CBnCjtlj13qytK4ZitVEcEaRRg55UGAT7nuT9TvUSPhteW5eO01CSCzaRnEIhjeSLnOWVJScgZ/+96CS67xZaadH5l3KFYj0Qr6p5fokfU/c4H1qm/E7ji/uhHFIptLaX1JZZJuJEzhZLjG4BPRNumcHYm1OHvD60tJPO5Xnuycm7uG82bPuudl+4GfrXqk4DtjdveeXm6frKzOxXYDKhiQmwA2AoIJw/wAOTTWscEvNZ6XGuWtweW6u+7yXLj+Gp68g3A27A18+HLVNWuxKsax6PYsUtbYACOWXqZXXvthjn3UHPqzYHEnCU1zp9zBA6xzSpyh25uXBYcwOASMqCP1qK6P4d3K28NpdzqLSNSDaWoeNZySSxnmb1tkk5UYFA4m4xk+HuzYn93Ah8/URvHGx2ENuf+ZKWIHMNkznc4x4uDntNFsUluH5r67VZGVf3lzJz4ZIUTqeoJJ2LHc7CrHbhyCS0NoYk+FKcnkgcqBeuBy4xvvkb53rmaH4fWdi/NbwKr/94eZ5APYO5JH6YoKv4i1W61HU7azvsWlkR5z2vOA6xqGfNw+wDlU2H4eYbZqYni6e6UwaJAjJGAnxkg8uygA2CxA7yEDsBgezV1eIvC2zvLkXM6O0vKoKh2WNwuy8yjfptsR0qQaVpAiRURQiKMKigBVHsAOlBXS6zDpVyUaaOfUuRWvdSumYiGI+ryYI1PMSc7Rp9Cdtl5nDF7JrOttqDKy2dqpSBW9yCEHtzeppDjoeUe1WJrvhjp9zM08turzNjmfmlHNgADIVgDsAP0r36Zw+sSqkaKkS/KigKo+wFB1NKi2zXTr5W8PKMV9aBSlKBSlKBSlKBSlKBSlKBSlKBWMVmlArGKzSgUpSgwRTlrOaUGMUxTNM0DlrV4ga3pQfNYAK35RWaUGMV8TaDOa+9KDVUArPKKzSgwVoFrNKDBFAtZpQKUpQKUpQKUpQKUpQKUpQKUpQKUpQKUpQK+c86opZ2CooyWYgKoHck7AVE+JfENIJvg7OM3mpEf8ADoQEh/nnk6RgZ6dftkGubDwY90yy6vN8VIDlbJOZNPgPsI+spH5n/saD3XPihC7tHp8M+oSg4LQLy2yn+e4fCD7jNfEz65cdWsrFD+FVkvLhfuSVjqS29pyqqIoSNRhUUBUUewUbCvSll70EPbhCeX+Pqeoue4haG1Q/pEmf+tfGTwxs3+dr2T6vd3DH/cVPVtwK2EQoK3l8JLE/KbtD7rcy5H+bNeOXw8vYN7HVb2MjpHO3nRfY9AP8pq1fLFamAGgp5fFLU9KmSLWIFlgY4W8gABb3IAwrH+XCGrX0rWIrmKOaFw8UihlcdCD/ALe2OoIxUc8TNIgk0q987ARYHcMfwugJjI+vNgfXmx3qF+BE0yWDc+fKNwxiz3GFDY+nMD+vNQXLStY2yK2oFKUoFKUoFKUoFKUoFKUoFKUoFKUoFKr7xi4se1s1tbbJvb1vKiVfnVTgOw9ieYKPq2e1d/hK1a1tLa2ZzI8UKo0hyeYgb4+gOw+gFBIqVgVmgUpSgUpSgVWniHx3O1ymk6Wf8dJtNcdrRCMnfs3LuT+EYx6iMS/jXiEafp9zdbFo4zyA9GkYhYwfpzMP0zVZeDmkEW0t9KS1zeSN+8O7ciucnPu0nMT/AErQTPhHhWHT4fKgHNI281y38W4fuzHsM5wvbPckkyq3tMda1sLXAyete6g1VcVtSlApSlApSmaCDa14f/Fys1/dT3EHmFksRyw2qjPoDhPVJgbZJB6+9dux0pV5QqhUUAKigBVA6AAbAV3GQGuVNxPZx3cdm0yfFyAlYBzM+ApclsAhPSpPqxmg6qLgVtWAazQKUpmgUpSgUpXA4v4sXT4oz5Uk88rhIbaMEvK/3x6QB1NB36V57O4ZkQuoSQqC0YbnCMR6lDYHNg7ZxvivRQKUpQKVzuINfgsbaS4uG5YkG56sxOyqo7sTsBXA4C47fVI5pzbmC2DhYWZ+aSbGediOUAAbDYnfI7UEwr5zzqiM7kKiqWZjsFAGSSfYCt1OarDxq4hkKQaVa73V6wDAdVi5sb+wZhufyo9BxuEXbV9VudXlB+HhJhs0btgfNj3CsWP80v8ALVrabb964XDmhR2sEFtF/DiQLzdC56s5+rMSf1qWQx4AoPpSlKBSlKBSlKCtvH9m/YxxnBuYeb7eo7/qBX38O41/Z9gF6fCxf3Kgt/qJqQeIHDh1DTbm2XAkdMxk9BIhDpk9gSuPsTVbeDXFAVf2fcZjurdnVY32Zl5iSuD+JSSCPbHsaC6YxgCtq0ifIFb0ClK5WvcU2dinNdTxxDGysfW39KD1N+goOrXM1/iS2sIjLdSrFH2z8zn8qKN3P0AqJy8Yajf7abbfDwH/ALQvQUyPzQ2/zP8AQnb3FfXR+CIYpRcXDve3/wD4u4w3J9IY/liHtjJHvQeYa/qupHNqn7OsT0up0D3sw944D6UB92+hB7VCuMbi+tNQsrax1K9nvJDmSOWRWiQEgoSgAUDAckHPpAPerI404mj02zkuZd2+WKIneaQg8q/buT2AP0qE8GaP8HBPqupPi7uAZHd+sETbhQOzNt6R25VHcUEz4445/Z2nS3AAaXIjiBHpMjg8pI9gFZsfy471V/BmoWmmI+pX9ws2pXAJEaOss6K+5yFOzt3JICjb3FTKy0M6h/jNSTks0VjbWEpwsaEHmubkdOcr0U7IPrXD4W4Yt725+Nit44rCJyLSMIFNwynBuZO5AIwoPt7g5C1OGdVe4topZImgd15vJchnQEnl5sAYJXBx2zjtXP4u4/hsGSBEe5v5f4VlFvK38znfkX6n64BwcQjinxOdJFstMHnX0j+X54w0ML9wpOzuM5J+Ve+eg7GhaPbaPby3FxKGuXHNdahKSXkY7lEJ35c9FG7Y+wAJodWmikmvbv4SMIW+CshAJAAMhWupsgN22PLk9RXo8L3vktCb+VpXklLx80iyukRA5QZF2OdzsSB+uBFLK7fiO4YsGj0W3kGY84kvZRuA+OigEEgdMjucjv8AEXiTY6ZiJFM868qC1g5eWLbCo7DZOmAoBP0oJrxBxTbWEPm3L8oJwiAc0srdkjQbsx//AHFRa51nU7iN55Hj0myUc2ZFWa+Kju4b93Dn2wzZ2rPDnDsjSi/1DEmpMPRH1h09D0hhXswHV+uc/Un28YWun+Qs2p8nkRNzKJGk5GfGwEanErbbKQ3fbrQcjw64uuZLa7uL2UmyWVjbXMyRxStAvNzPIEAGNlwcdeYb7VJ+FeKxqMDTpDJFAXIiaTlDTqNjIFHyrnbeqrtdTfiK5Maq0Oi27KZE+WS5I+SNiuyjbPKNlA6k8uJZxZ4gRaaqW8CCW+cKkFmnypnCpzhflXoAo3P0G4CQcU8aW+mhA/NLdS7Q2cQ5p5j0GF7Ln8R/TJ2riomsXatLd3C6fBgkWlsI3uQuM/vLiTKqf6f1xWvD2gpYLLfX8qyahIvNcXkhHJAMfwoj0VAPTt82NtsCo1+2H4juWt4S8ejwlTPLusl4c+iMflU4Jx1wMnflACR+GD36pcvdzSSxSy/4ZJZY5pUjUuCWeMlcnKjAOModhmpprfEcFlAZ7h+VBsB1eRj8qRqN3Y+w/wBt6h+o8XWmntFaQRma6wEh0+3A5l225z0iXvk74ycdTXytUhilmvtUnilvreLnNujBodMjbcLEmfnbYeYd2OAPchHL6/uNZ1mK1vohHZQRG5awyecFl5YviGGPWedTyjYBsdc1Z2m2gAVUULGoAVFAVVA6AAbAVW3hUHumv9RlBEl3ckKPZE3wPoCwX/26t2xiwooPpLKI42djhVUsx64CjJP9hVO+H0L6he3etTgjzHaK1Q/gQekkfZQEyOpMlW6+pw+d8OZE88xGTycjzDHnlL8vtnavNDpEcYVI0VIlGFjRQqKOuAo2FBvpttgZro1pGmBW9ApSlApSlApSlBgioDx34XW9+4mBaC7XHLcx7MSvy8425sdjkEe+Nqn9YK5oKn09eJLP0CW0vYhsDNzpLj6sAMn7lq7Sa7r7jAttPjP5nnmdf8qDNTeSzU1oLEUENfRNUuP+K1HykI3hsYhF/aeTmcfoK9ej8EWVs/mRQBpycm5mLTXBPv5kmSD/AE4qVLaAV9ViAoPEtqW619ZAkSM7kKiKWZ2OFVVGSSewAGa9VVN4m67LqV4miWTYBw17ON1iRcHkP22JHclF96Dhtqiaxey6peHk0WwJECODiZwRuV/ESeUkd8xpvvUp0jS5tRnS8vVKQIea1sG/Ce1xcDoZPZei596kWj6JFDDFbwriCJQqrsem5Y+7E7k+5ruw2OKCK+IWh3V3plxDaY86TlGCwTnTmBdeY7DIHftkd64FroGo3EUVtctFZWSRqht7Vi88qquORpjkIpx+HJO+atTy9sV8DYjOaCptS4Tu7TUYptPtoHtks/JhR5PLS1YnLuR8zlstkjJPOcmt7/gO4nt7ia6k+L1DyZBbw/JZ27lSB5aHZm9mfvjPvVstaAitUslFBRvCPC+q/Cx2kp+CtFZy/lkfGXBdiSOYEiMYwM9du9dLirR4NNm0mRYWXTbeSVpfLQuRMUXyZZe7nI6n2OParcbTlJzX1NqMYoKxj8Qbi59Ol2Uszn/+q4Uw2kf1ySC/2yD962tfD6SR2utRn+M1DkbylI/wdqxHp5IvxYbB3AG3TO9WEdPOa+8ViBQVJwrwtqcFslqTDaoGYy3EbeddTszZLLkciErgcxyRgbVvrPBVxa31nc2FvHNHFFJlZZeWTz5ObmuJXb1SMQV36+nttVtNZitjajFBVx4LuLpXm1CVZ51RzBZJlbCGTlPIWU7ynmxu365FRbg3hjV44DatiygaVnlnBVruXmCjljwSE2X5tuvfpV7pYgVpJpyk5oIfY8Ix2lrMNPjjS7aFwtzJ6pXcgkNJIQSfVv7fTtVbL4b6tNGttcvDBa+Z5kpRvMmuZCSTLKQSZH325iAOwr9AR24Ar5y2KsaCN8N6KkEUUMS8sUahVHf3JJ7kkkk+5NStFwK1htgvSvrQVZwVoN3+0b7U79WS4kkeGCFv+XErAZA9sKqj3AY/iBqzLViRvSS1BOa+qLgUG1KUoFKUoFKUoFKUoFKUoFKUoFKV49Y1aK0glnmYLDEhZm+g7AdyTgAdyQKCM+J3HI0y0/d+q9nJS3iA5iWOAZOXuFyNu5KjvXG8P+DzYW580819cHzLiUnLcxyRHzd8ZOT3Yk+1cLg2B9Uv31i8wOq2NqSCY0UkCXHcDJAPdix2wKtPT7XuaD1WVtyivXWAKzQKUpQKUpQKUpQKUpQKUpQKUpQKUpQKUpQKUpQKUpQKUpQKUpQKUpQKUpQKUpQKobxN4hn1u/XS7D1W8LZml38tnXZndh+BM4HuxOM+mrv1Sx8+CWIu6CRGQyRkLIoYYJRiDg79cVGNC4It9PiMNqhVWOXkY80sh7czYGcdgMAb+5oOJwXwPBY48sGScqA9y+8jDb0r+Rdh6R7DOcVY1smFFfCysAgr20ClKUClKUClKUClKUClKUClKUClKUClKUClKUClKUClKUClKUClKUClKUClKUClKUCscgrFKDalKUClKUClKUClKUClKUClKUClKUClKUClKUClKUClKUClKUClKU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00" name="AutoShape 4" descr="data:image/jpeg;base64,/9j/4AAQSkZJRgABAQAAAQABAAD/2wCEAAkGBhEQDxASERQTFA8UERUXFQ8VFhAUEBAXFRUXGBUUFRUXHSYgFx0jGhUZIDMgIyopLC0tFh8yNzAqNSYrLCkBCQoKBQUFDQUFDSkYEhgpKSkpKSkpKSkpKSkpKSkpKSkpKSkpKSkpKSkpKSkpKSkpKSkpKSkpKSkpKSkpKSkpKf/AABEIALYBFQMBIgACEQEDEQH/xAAcAAEAAgMBAQEAAAAAAAAAAAAABgcBAgUEAwj/xABBEAACAQMCBAQEAwYEAwkBAAABAgMABBEFIQYSMUEHEyJRFDJhcUJSgRUjM2JykSSSorE0Q6FFU1RjgoPR8PFE/8QAFAEBAAAAAAAAAAAAAAAAAAAAAP/EABQRAQAAAAAAAAAAAAAAAAAAAAD/2gAMAwEAAhEDEQA/ALxpSoDq3Hc11cvZaQEeSPa41CTe1tN8YUD+LJscDpkd8HATTUNTht0Mk8kcUY6vIyoo/VjUVl8VrNiRax3d6Rt/hbeV0z/W3Kv6g18tO4FtlcTXJe+u+9zdYk5T1/dRH0RjPQAbe9ShYGIA6DsOw+woIpJx/qB3j0e6I7eZNbxH+xzXluPFC+hGZ9Hu1QdWjdJsf5VqbixodPoIvw34w6beuIg7Qzk4EM6iNifyhgSpP0zn6VNg2arbxL8NYr63lkVALxELJKAA0nKM+W5/EDjAz0OPqD8/Bji2S609RMxaSFzEXJyzqFVkJPc8rYz/AC0FnUrCnIrNApXmttShlZ1jkjdkOHVHRmQ+zAH09O9emgUpSgUpSgUpSgUpSgUry6nqUdtDJNMwSKNCzuegA/3P07muXwhxT+0LYXPkyQxux8sSFeeRBsJML0BOR+mehFB3qUpQKUpQKUpQKUpQKUpQKUpQKUpQVz448XyWOnLHCSs1y5j8wbGNAuZCp7E5C57cxPUCujwfoUVlaQW0OMBQzuOssjAF5Ce+e3sAB2rq8a8HW+p2/k3CnAPMkinEkbYxlTuOnYgg/wBsRzhTgyaxkTN5dTRRqVSByoiAxgZAyWx26YoJ1b2wAr0AVpE2RX0oFKUoOdxDqaWtpcTv8kULufryqSB9ycD9aq7wT0xotNWRtjPO8i/0gLGD+pRq9Hizqb6hd22iWzYLsst246RRr6lDfYevHv5fvUuhNvZwZYrFaW8QHMx9KIgAH3PQe5J9zQSG4v44IWlmZUiRSzOxwqgdyaq694kn1vzXWR7Lh+Hm825+S4vQnzqp6onv/Y5PpHhaSfia45354dChf0R7rJeup6nH+/Reg9WSNNdlOr3S6VZ4j0y15fipY8BPQfTBHjbYjH3BPRdwz4RWqm4vr+GLyLaYiG3hGQBHGRlj7n0rk9256sbinju10y3Elyx52z5cC4M0xHXlX2HdjgD74FRviDiG20i2jVU5pCBHbWSZ5pCNgMDcKCRk9STjcmq44g066kuI4p2EuuXwHOP+VplsQf3agbKxXOSOiggZLkkLk8P/ABAXVrZ5xEYeWZo+QsH5sKrBg2B2bpjapYDUI4O0NbSGK3hB8tB17ux3Z2+pP/x2qbRjag2pSlApSlApSoT4mcXSWsUdpZ+rU7w+XAg6xA7NMfYDsT336KaCP8WXZ1vUf2dET+zbRg99KpwJpAfTbgj2II+4Y/gGZ/YRY5VUBUUAKoGFUAYAA7AAYrg8I8Lx6fax20fqb5pZe80rY53P07D2AH1qXW0PKKD7AVmlKBSlKBSlKBSlKBSlKBSlKBSlKBWhhFb0oMAVmlKBXD404pj0yymuZMHlGETp5sjfIg+56+wBPau5VIcR6kuuauUZgNG03LzSE4ilcfNk9CCV5R/KrkfNQe/w9034a1n1O+cC5u8zSyvt5UJPMo+nMcNgduQY2rwQwzcRzB5A8Ohwv6I91kvXXbJx27Z/CMgeokjAEvEVxk88WiQvsN1e9dfb2Uf6R/MfTLeLeJIdKsgwVebAjtrVRgOwHpUKOiqNzj6DqRQcnjXXZE8nS9OVReTKFUJ6Us4MbucfJ6c49gCevLnNzd2nD1hHBGPNuHPoiA/e3cxwC7Abhc4H0GAMmuVZ3C6HbPd3mZtavjnyushJI5YRj5VBxzY74UZwK7HBnB8omOoaiRJqUnyp1SzXsiDoGwcbdOg3JJDn2OmHT4p9Z1YiXUOTKRbcltnaOGMdA5zjI+UE/wAxOfDPQpHWXUrre7vCWBP4IifSAOwbAOPyqleDxEc6jrFlpQJ8lCJbjH1UuQftENvrLVqabbDIAACgABR0AGwA+gFB0NPtQq5NcibxH01bmO1W4WS5kcIsUIeY8xOPUyAquO+TtivP4i6zptvacmoufLkyVt0aVZLjk35MRkErnAOSF3GahHh9w6luJNTuI4rd5ULRxABIrK3xt/6mXqx3x13Y0Fwy3CqrOzBUUEsxICqBuSSdgAO9fOx1CKeNZIXSSJs8siMro2CQcMNjuCP0qjtR4jm4jvBZW7PFpURDXEu6vOAds+2SMKh/qI2wti6hxdZaRBCkn7uPHJBbRqXkcKNlRB+g5j3IycmgmbMACTsB37Coxc+J2lRyeW15DzZAJXneNSTjDSKCi/qa4KaLdaoRLqhaK0JzFpCMVGOzXbrgu3fkGAPociudrfDs9+wtWhWx0SB+ZowYlkvCnTCxnEUY65O/fr8oWLr3EENlay3MzYijTmJGMt+VV9yxwB96gHAulzTyy6vej/F3QxBEdxa2/wCBV9iw/wCm/Vmrlmca9frGN9GsGBOM+XdzAelR7oo/05/OMeni7xSEMcxsVWZovTJdN/wkLH5Y1I/jSHsq7DcnYHAWbY22NzXvqAeF97fmz8zUJWeaZ/MRGCqYYyAFGABy53bl7Aj619+KvEdYpDZWCi61VjyiAZ8uDbJed9gAo6jOffFBKtW1u3tI/MuZY4Y/zSMqgn2Gep+gqNw+LemPNBEskhM7hIpDDOsUjFgoAdlGdyBnpvXH0/gyGEte6pKLu9VeZ7ibHwtsBviKM+lVHuR9gK8miSrrF4L9oJPhrfKWcskjcsjBvVLHb8uF6fMSd1XbK+kLTV814tb1uCzgee4dY4kG7E9T2VR+Jj2A3NcfWOKo7GNOcNLcSnlgtI/VPcN7KvZR3Y7D/pVXeJmnXEqWq3rh9RvbhY4bZCTbafFzLziMfjckoGkPUZA2FB0uHtOvtVvYtT1BmjslYS2ljzekjrE5UHAA2Ysd2IGwWrdtJiwri6XaDCIowiKqqPZVACj+wqQRRhRQb0pSgUpSgUpSgUpSgUpSgUpSggvjHxa2n6Y/lnFxOfJjYdU5gS7j2woOD2LLVUcJ6I1/BFaR80elRMHuJRlXv7jYlQfyLso9goJ9RAF7cUcJ2moIi3UQlEbFkyXUqSMHdSDv7fSvLYcPLHyoiqkSDCooAVR7ACgxo+lqiIkahIkUBUUYVQOgAqmOKeL1biKWSRGmWyLRWtqAT5k6EKvT/wA0l89fQo9q/Q8EAUVG5uCbRLmW5igRbmViXm3Lkn5iMk8ue/LjPeghfBvCUrTnUNRPmag/yJsUtF7Ko6BgDjbp9SSasqysu5rFhpfL1rqKuKChdKulh4s1P4hgjuJFiLkAHmMTIAT7xDap9qHHsNv+4tV+M1B/ktYSG5f5pnG0ajvk5/3HT4s4Csr9le4gR5FGBJl1fH5SyEEjfoc1toXDUNmhjt4kiU9eQAFv6m6t+pNBRmplf25JJrE4la3RHljUEo8mzJawJ3RS4z0B5Wz1yZNxbq88ljJe3ieXBzKLTTW3MsrZ5Jrv83KAXEXT0jP1su44LtmnNz5EXxJxmbkUybDAOffA69azqvBtveQ+VcxiSMMGCkuMMAQCCpB6E/3oK14WvVsoEs7JReanKRJcFTmGOR+pnmGwVOmAckg9C1Z8ONJa7u59Uu38+RZWitmxiMcnWRE/CBnCjtlj13qytK4ZitVEcEaRRg55UGAT7nuT9TvUSPhteW5eO01CSCzaRnEIhjeSLnOWVJScgZ/+96CS67xZaadH5l3KFYj0Qr6p5fokfU/c4H1qm/E7ji/uhHFIptLaX1JZZJuJEzhZLjG4BPRNumcHYm1OHvD60tJPO5Xnuycm7uG82bPuudl+4GfrXqk4DtjdveeXm6frKzOxXYDKhiQmwA2AoIJw/wAOTTWscEvNZ6XGuWtweW6u+7yXLj+Gp68g3A27A18+HLVNWuxKsax6PYsUtbYACOWXqZXXvthjn3UHPqzYHEnCU1zp9zBA6xzSpyh25uXBYcwOASMqCP1qK6P4d3K28NpdzqLSNSDaWoeNZySSxnmb1tkk5UYFA4m4xk+HuzYn93Ah8/URvHGx2ENuf+ZKWIHMNkznc4x4uDntNFsUluH5r67VZGVf3lzJz4ZIUTqeoJJ2LHc7CrHbhyCS0NoYk+FKcnkgcqBeuBy4xvvkb53rmaH4fWdi/NbwKr/94eZ5APYO5JH6YoKv4i1W61HU7azvsWlkR5z2vOA6xqGfNw+wDlU2H4eYbZqYni6e6UwaJAjJGAnxkg8uygA2CxA7yEDsBgezV1eIvC2zvLkXM6O0vKoKh2WNwuy8yjfptsR0qQaVpAiRURQiKMKigBVHsAOlBXS6zDpVyUaaOfUuRWvdSumYiGI+ryYI1PMSc7Rp9Cdtl5nDF7JrOttqDKy2dqpSBW9yCEHtzeppDjoeUe1WJrvhjp9zM08turzNjmfmlHNgADIVgDsAP0r36Zw+sSqkaKkS/KigKo+wFB1NKi2zXTr5W8PKMV9aBSlKBSlKBSlKBSlKBSlKBSlKBWMVmlArGKzSgUpSgwRTlrOaUGMUxTNM0DlrV4ga3pQfNYAK35RWaUGMV8TaDOa+9KDVUArPKKzSgwVoFrNKDBFAtZpQKUpQKUpQKUpQKUpQKUpQKUpQKUpQKUpQK+c86opZ2CooyWYgKoHck7AVE+JfENIJvg7OM3mpEf8ADoQEh/nnk6RgZ6dftkGubDwY90yy6vN8VIDlbJOZNPgPsI+spH5n/saD3XPihC7tHp8M+oSg4LQLy2yn+e4fCD7jNfEz65cdWsrFD+FVkvLhfuSVjqS29pyqqIoSNRhUUBUUewUbCvSll70EPbhCeX+Pqeoue4haG1Q/pEmf+tfGTwxs3+dr2T6vd3DH/cVPVtwK2EQoK3l8JLE/KbtD7rcy5H+bNeOXw8vYN7HVb2MjpHO3nRfY9AP8pq1fLFamAGgp5fFLU9KmSLWIFlgY4W8gABb3IAwrH+XCGrX0rWIrmKOaFw8UihlcdCD/ALe2OoIxUc8TNIgk0q987ARYHcMfwugJjI+vNgfXmx3qF+BE0yWDc+fKNwxiz3GFDY+nMD+vNQXLStY2yK2oFKUoFKUoFKUoFKUoFKUoFKUoFKUoFKr7xi4se1s1tbbJvb1vKiVfnVTgOw9ieYKPq2e1d/hK1a1tLa2ZzI8UKo0hyeYgb4+gOw+gFBIqVgVmgUpSgUpSgVWniHx3O1ymk6Wf8dJtNcdrRCMnfs3LuT+EYx6iMS/jXiEafp9zdbFo4zyA9GkYhYwfpzMP0zVZeDmkEW0t9KS1zeSN+8O7ciucnPu0nMT/AErQTPhHhWHT4fKgHNI281y38W4fuzHsM5wvbPckkyq3tMda1sLXAyete6g1VcVtSlApSlApSmaCDa14f/Fys1/dT3EHmFksRyw2qjPoDhPVJgbZJB6+9dux0pV5QqhUUAKigBVA6AAbAV3GQGuVNxPZx3cdm0yfFyAlYBzM+ApclsAhPSpPqxmg6qLgVtWAazQKUpmgUpSgUpXA4v4sXT4oz5Uk88rhIbaMEvK/3x6QB1NB36V57O4ZkQuoSQqC0YbnCMR6lDYHNg7ZxvivRQKUpQKVzuINfgsbaS4uG5YkG56sxOyqo7sTsBXA4C47fVI5pzbmC2DhYWZ+aSbGediOUAAbDYnfI7UEwr5zzqiM7kKiqWZjsFAGSSfYCt1OarDxq4hkKQaVa73V6wDAdVi5sb+wZhufyo9BxuEXbV9VudXlB+HhJhs0btgfNj3CsWP80v8ALVrabb964XDmhR2sEFtF/DiQLzdC56s5+rMSf1qWQx4AoPpSlKBSlKBSlKCtvH9m/YxxnBuYeb7eo7/qBX38O41/Z9gF6fCxf3Kgt/qJqQeIHDh1DTbm2XAkdMxk9BIhDpk9gSuPsTVbeDXFAVf2fcZjurdnVY32Zl5iSuD+JSSCPbHsaC6YxgCtq0ifIFb0ClK5WvcU2dinNdTxxDGysfW39KD1N+goOrXM1/iS2sIjLdSrFH2z8zn8qKN3P0AqJy8Yajf7abbfDwH/ALQvQUyPzQ2/zP8AQnb3FfXR+CIYpRcXDve3/wD4u4w3J9IY/liHtjJHvQeYa/qupHNqn7OsT0up0D3sw944D6UB92+hB7VCuMbi+tNQsrax1K9nvJDmSOWRWiQEgoSgAUDAckHPpAPerI404mj02zkuZd2+WKIneaQg8q/buT2AP0qE8GaP8HBPqupPi7uAZHd+sETbhQOzNt6R25VHcUEz4445/Z2nS3AAaXIjiBHpMjg8pI9gFZsfy471V/BmoWmmI+pX9ws2pXAJEaOss6K+5yFOzt3JICjb3FTKy0M6h/jNSTks0VjbWEpwsaEHmubkdOcr0U7IPrXD4W4Yt725+Nit44rCJyLSMIFNwynBuZO5AIwoPt7g5C1OGdVe4topZImgd15vJchnQEnl5sAYJXBx2zjtXP4u4/hsGSBEe5v5f4VlFvK38znfkX6n64BwcQjinxOdJFstMHnX0j+X54w0ML9wpOzuM5J+Ve+eg7GhaPbaPby3FxKGuXHNdahKSXkY7lEJ35c9FG7Y+wAJodWmikmvbv4SMIW+CshAJAAMhWupsgN22PLk9RXo8L3vktCb+VpXklLx80iyukRA5QZF2OdzsSB+uBFLK7fiO4YsGj0W3kGY84kvZRuA+OigEEgdMjucjv8AEXiTY6ZiJFM868qC1g5eWLbCo7DZOmAoBP0oJrxBxTbWEPm3L8oJwiAc0srdkjQbsx//AHFRa51nU7iN55Hj0myUc2ZFWa+Kju4b93Dn2wzZ2rPDnDsjSi/1DEmpMPRH1h09D0hhXswHV+uc/Un28YWun+Qs2p8nkRNzKJGk5GfGwEanErbbKQ3fbrQcjw64uuZLa7uL2UmyWVjbXMyRxStAvNzPIEAGNlwcdeYb7VJ+FeKxqMDTpDJFAXIiaTlDTqNjIFHyrnbeqrtdTfiK5Maq0Oi27KZE+WS5I+SNiuyjbPKNlA6k8uJZxZ4gRaaqW8CCW+cKkFmnypnCpzhflXoAo3P0G4CQcU8aW+mhA/NLdS7Q2cQ5p5j0GF7Ln8R/TJ2riomsXatLd3C6fBgkWlsI3uQuM/vLiTKqf6f1xWvD2gpYLLfX8qyahIvNcXkhHJAMfwoj0VAPTt82NtsCo1+2H4juWt4S8ejwlTPLusl4c+iMflU4Jx1wMnflACR+GD36pcvdzSSxSy/4ZJZY5pUjUuCWeMlcnKjAOModhmpprfEcFlAZ7h+VBsB1eRj8qRqN3Y+w/wBt6h+o8XWmntFaQRma6wEh0+3A5l225z0iXvk74ycdTXytUhilmvtUnilvreLnNujBodMjbcLEmfnbYeYd2OAPchHL6/uNZ1mK1vohHZQRG5awyecFl5YviGGPWedTyjYBsdc1Z2m2gAVUULGoAVFAVVA6AAbAVW3hUHumv9RlBEl3ckKPZE3wPoCwX/26t2xiwooPpLKI42djhVUsx64CjJP9hVO+H0L6he3etTgjzHaK1Q/gQekkfZQEyOpMlW6+pw+d8OZE88xGTycjzDHnlL8vtnavNDpEcYVI0VIlGFjRQqKOuAo2FBvpttgZro1pGmBW9ApSlApSlApSlBgioDx34XW9+4mBaC7XHLcx7MSvy8425sdjkEe+Nqn9YK5oKn09eJLP0CW0vYhsDNzpLj6sAMn7lq7Sa7r7jAttPjP5nnmdf8qDNTeSzU1oLEUENfRNUuP+K1HykI3hsYhF/aeTmcfoK9ej8EWVs/mRQBpycm5mLTXBPv5kmSD/AE4qVLaAV9ViAoPEtqW619ZAkSM7kKiKWZ2OFVVGSSewAGa9VVN4m67LqV4miWTYBw17ON1iRcHkP22JHclF96Dhtqiaxey6peHk0WwJECODiZwRuV/ESeUkd8xpvvUp0jS5tRnS8vVKQIea1sG/Ce1xcDoZPZei596kWj6JFDDFbwriCJQqrsem5Y+7E7k+5ruw2OKCK+IWh3V3plxDaY86TlGCwTnTmBdeY7DIHftkd64FroGo3EUVtctFZWSRqht7Vi88qquORpjkIpx+HJO+atTy9sV8DYjOaCptS4Tu7TUYptPtoHtks/JhR5PLS1YnLuR8zlstkjJPOcmt7/gO4nt7ia6k+L1DyZBbw/JZ27lSB5aHZm9mfvjPvVstaAitUslFBRvCPC+q/Cx2kp+CtFZy/lkfGXBdiSOYEiMYwM9du9dLirR4NNm0mRYWXTbeSVpfLQuRMUXyZZe7nI6n2OParcbTlJzX1NqMYoKxj8Qbi59Ol2Uszn/+q4Uw2kf1ySC/2yD962tfD6SR2utRn+M1DkbylI/wdqxHp5IvxYbB3AG3TO9WEdPOa+8ViBQVJwrwtqcFslqTDaoGYy3EbeddTszZLLkciErgcxyRgbVvrPBVxa31nc2FvHNHFFJlZZeWTz5ObmuJXb1SMQV36+nttVtNZitjajFBVx4LuLpXm1CVZ51RzBZJlbCGTlPIWU7ynmxu365FRbg3hjV44DatiygaVnlnBVruXmCjljwSE2X5tuvfpV7pYgVpJpyk5oIfY8Ix2lrMNPjjS7aFwtzJ6pXcgkNJIQSfVv7fTtVbL4b6tNGttcvDBa+Z5kpRvMmuZCSTLKQSZH325iAOwr9AR24Ar5y2KsaCN8N6KkEUUMS8sUahVHf3JJ7kkkk+5NStFwK1htgvSvrQVZwVoN3+0b7U79WS4kkeGCFv+XErAZA9sKqj3AY/iBqzLViRvSS1BOa+qLgUG1KUoFKUoFKUoFKUoFKUoFKUoFKV49Y1aK0glnmYLDEhZm+g7AdyTgAdyQKCM+J3HI0y0/d+q9nJS3iA5iWOAZOXuFyNu5KjvXG8P+DzYW580819cHzLiUnLcxyRHzd8ZOT3Yk+1cLg2B9Uv31i8wOq2NqSCY0UkCXHcDJAPdix2wKtPT7XuaD1WVtyivXWAKzQKUpQKUpQKUpQKUpQKUpQKUpQKUpQKUpQKUpQKUpQKUpQKUpQKUpQKUpQKUpQKobxN4hn1u/XS7D1W8LZml38tnXZndh+BM4HuxOM+mrv1Sx8+CWIu6CRGQyRkLIoYYJRiDg79cVGNC4It9PiMNqhVWOXkY80sh7czYGcdgMAb+5oOJwXwPBY48sGScqA9y+8jDb0r+Rdh6R7DOcVY1smFFfCysAgr20ClKUClKUClKUClKUClKUClKUClKUClKUClKUClKUClKUClKUClKUClKUClKUClKUCscgrFKDalKUClKUClKUClKUClKUClKUClKUClKUClKUClKUClKUClKUClKU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102" name="Picture 6" descr="http://3.bp.blogspot.com/-HJ7WzQ2QGhc/UNUAFLRD0FI/AAAAAAAACUo/NpZL1vnsiws/s320/gracia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068960"/>
            <a:ext cx="2633435" cy="1728192"/>
          </a:xfrm>
          <a:prstGeom prst="rect">
            <a:avLst/>
          </a:prstGeom>
          <a:noFill/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1142976" y="5643578"/>
            <a:ext cx="6400800" cy="4714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PE" dirty="0" smtClean="0"/>
              <a:t>INDUSTRIAS NETTALCO S.A.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www.nettalco.com.pe</a:t>
            </a:r>
            <a:endParaRPr kumimoji="0" lang="es-P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668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42" name="AutoShape 6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7637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2/12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14327" y="188640"/>
            <a:ext cx="53129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latin typeface="+mj-lt"/>
              </a:rPr>
              <a:t>Exportaciones no tradicionales por subsectores: Valores FOB</a:t>
            </a:r>
            <a:endParaRPr lang="es-PE" sz="1600" b="1" dirty="0">
              <a:latin typeface="+mj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204913"/>
            <a:ext cx="68294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668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42" name="AutoShape 6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7637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3/12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28136" y="188640"/>
            <a:ext cx="526368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latin typeface="+mj-lt"/>
              </a:rPr>
              <a:t>Exportaciones no tradicionales por subsectores: Peso Neto</a:t>
            </a:r>
            <a:endParaRPr lang="es-PE" sz="1600" b="1" dirty="0">
              <a:latin typeface="+mj-lt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1171575"/>
            <a:ext cx="68294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668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42" name="AutoShape 6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7637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4/12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260648"/>
            <a:ext cx="55658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latin typeface="+mj-lt"/>
              </a:rPr>
              <a:t>Exportaciones no tradicionales por subsectores: Precio Unitario</a:t>
            </a:r>
            <a:endParaRPr lang="es-PE" sz="1600" b="1" dirty="0">
              <a:latin typeface="+mj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1104900"/>
            <a:ext cx="78009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668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42" name="AutoShape 6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76375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5/12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95400"/>
            <a:ext cx="8280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560" y="260648"/>
            <a:ext cx="39315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 smtClean="0">
                <a:latin typeface="+mj-lt"/>
              </a:rPr>
              <a:t>Productos considerados en los Subsectores</a:t>
            </a:r>
            <a:endParaRPr lang="es-PE" sz="1600" b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yuSWKX79ktAj1TgvaL0XVPqYCmQzMRz4ILLCrmNtoV1f1dTsQ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3822">
            <a:off x="120067" y="4714003"/>
            <a:ext cx="1410090" cy="948607"/>
          </a:xfrm>
          <a:prstGeom prst="rect">
            <a:avLst/>
          </a:prstGeom>
          <a:noFill/>
        </p:spPr>
      </p:pic>
      <p:sp>
        <p:nvSpPr>
          <p:cNvPr id="1038" name="AutoShape 14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668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0" name="AutoShape 16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668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2" name="AutoShape 18" descr="data:image/jpg;base64,/9j/4AAQSkZJRgABAQAAAQABAAD/2wCEAAkGBhQQEBUUEBAUFRQVEhUVFBUQFA8QFRQQFBQVFBUUFBQXHCYfFxkkGRQUHy8gIycpLC0sFR4xNTAqNSYrLCkBCQoKDQwOGg8PGiwcHh0uLCwpLykpKSwpLCwpKSopKS4sLCkpKSwpNCksLCwsLCkpKSwpKSwsLCwsKSwsLCwsKv/AABEIAHkAmwMBIgACEQEDEQH/xAAcAAABBQEBAQAAAAAAAAAAAAAFAgMEBgcBCAD/xABCEAABAwIBBwkEBwYHAAAAAAABAAIDBBEhBQYSMVFhgQcTIiNBcXKRsTJSobIzNEJigsHRFCR0kuHwFzVEU2Oio//EABoBAAIDAQEAAAAAAAAAAAAAAAMEAQIFBgD/xAAtEQACAQMCBAMIAwAAAAAAAAAAAQIDETEEIRIyQYEiM8EFE0JRYXGhsRQj8f/aAAwDAQACEQMRAD8A2kVI1OFt/Z5p+6hA8QlMYR7DrbjiP6KqlclqxLTL6poNsSd2KZkkccHWA7SDcncNiT3YDYocrHkrj/7V9x3wS46hrtRx2HAphq65gOv+vmvKR5olJL5ABcmw3pgSOb94eTv6rNs787XTSOjjcRG0lptrc4Gxx2XRErlW7Fwrs96eMkAl5HuYjz1KNFygxHWx48lm4eliYIvAgPHI1+gy9DNbQeLnsOB8kRWJsqCDcEi2w4+a0TM3OX9obzch6bRr95u3vVJRtgvGd8loXC62tRcpZRbBGXO4DadiptXluSY3c4tHY1uxEpUJVMYA19VCjs938i8/tDfeHmlgrPo6q23+Y/op9HlpzD0SSO1p18NqLLSSWAENfB5Vi5r5RqGubKwOae/cU3lPKjYGFx1js39iU4Xe3Ufclw8V9iYXAayk8+33h5rP6/LUkxxcQNgNhxQ4vHafVPR0Tt4nYzZe0o3tFX729GaTZfMwK4DqXRrWUjXEyuxSGlRqOqEjNIH7T2/yvI/JPgqlwlrbDrU4Ch8NHad0pe+7oxHoF3VjRcXaQb2OxtfYpt1dMo0Qsv15hppXjW2J5HitYfEhYq2Va5nbjSS3wHNuvwFx8VjWmjUnkFVjgmMlS2VIJtsUJr9iU2RHuAsTedRPN3KRhqY3A4aQB8JwP97kAMiegqxGQ92ptnG+4g2+C9k9g0jPDKGlK1oODW37yVXjUb1GflttUQ6O9hHG0X1nRaLk79LS80y9+HctfTxtTSOe1cnKrJhNs7Rt78Uv9ot28ULIa4h18WggC+HS2jtsumZGSF5PZFtzYyiee5sOsHtJHbiBfDfZfZ31g5xsbTg0Xdvedu8D1VYoso8zKx9/ZJPmCPzSqyt5x7nXvdxN9zgCPUpf3K97x/T8jX8mXuPd/X8f6dMq6Cd/kSoz5ElruPc4D4WTInuay0ofl7K7aeFxv0iCGjee1Mzmtc06EUEZ+/K+Q+QZZZpnHBVy1LIHyM5yR2i2zn2vYnEkYalyDbwd5GKe4bzMzsZHM6CVwDZHXY4mwEna0nsv2b1oOjZZTByTzv8ApKmJu4CR3xwV8zeyTVU0YjkmZUMHsl12vaNgd2jvXkti0nuHWpwKLLOW64ZD4A1/5qu5051VNPEXQ0dsMHzvYLb+baSTxKulcDL5kLlWzgbDS8yD1k2Fu0RD2jxtZZPk+t0honWNW9qZr55KqQyzylz3G5Jx8tg3JDcn7HW4JqEVFC0pNsK6S6H7lBY+Rush3eCD5pxtU7/b83YeiseJrUPynV6Vo2Y49K23sCbZO+VxbpaIGvQ7eJRjI+SmRPD7kuGIuGEX7iEeFKUt0K1q8IeFkLIdYYJSx4INzg7oneMfNWwHC7Tcf3rUPKWTWVchkmLy82F+rGA1AAAJykyK6P2Kh9tj2sf8QQVpUVOMbSMTUSpzleLHxb3fIhdI/vsHFQ8pV74BcsDtWI6Os27bpujypI5wdZo2AjS44/oicXQFwXV29hvLUzmWFiO3EEdyTk3KdyA47uA1W2lG66sNVo8+A7RFhYNYQNl2hDqjNyK12hzTueT6hRaWWW8DuovYkmXbqSdH73wQaWSSHUdIbHAH4hNMziJH0X/Y/ovOovseVF9Nz0MQsuzpBGVaU3/1DPJaiVl+e/8AmVJ/ExfMFy1TKOzpdS+RqfEh7Dip8JVKb3L1R9VvPuO9I5WRV/Pb6o9M33QqYG1PsKjlPMKOCJASZjgvgUmU4KSBnJA6x3D1KscBVbyQetf3D1KsMblo6d+BGRql/ZLt+glAURjKFQORKI4J5YMmWzA+dA6v8TfmTNM3AJ7Og9V+JvzBMQO6IUfES+Tu/QIU5U/sQyneiGlgrPciOyYLymwWOCrlPGNEcfUqy1+oqsQSdHifUodXoFoXaZ6TWYZ+4V9J/Ew/OFp6y/lIOjVU52TxH/0C5WplHaUi8sOKIQFDR7XFEacoMHuGq4JKAZ6/VH9yPhAM9Pqr+5NChgLk5GU0/X5+qWwpkESQUmU4LjSuSnBeKjOST1zvCPVWCNyreS3dc7w/mrBEVoafkXcydX5r7BGAonAUIpyiUL1owwY1R7gzOl3V/ib8wTEZwCczmPV/ib8wTMRwCHLmLxV4L7v0JtM5EA7BC6c4ogDgpR7CItbqKqsZw4n1KtNYcFUQ7X4nepVNQ8BtIr3PTqy3lUFpYT/yR/OFqSy/laNjGdj2HycCuXqZR2VLJcXSWee9E6YoS49I96K0pQI5D1OUmBAc8/qr+5HggWeP1Z/cmRNHn1xx4n1KWwpEms959SlMTQMkBJlOC6EmTUpKkbJp68+E+oR+EqvZPPXnwlH4Sn9PyGPrfN7InwFEYihlOiEZWlTwY1XINzlPV/iHqE1GcAlZyHq+I+YJDNQQ587DU/LX3foSoCp7Tgh0JRBqmJWWCNV6lT9LE+J3qVcarUqU44nxO9Sharawxod+I9SLMeV/2G949VpyzHlTY6VzI2NLnOcA0NBJJJ2Lmp9Dr6ZadLpIxRnBV6CpDydYsbEHWj9CcEBLcYm/CTwgeeH1Z/cjgQTO4/uz+5MoUPPU3tO8TvUpTEmc9N3id6rrEyCJDVyTUutXJNSkqQqH6f8ACUdhcgFIev4FHIyntNyGRrvM7BKAohGUOgRCJalPBh1cgvOI9XxHzBcj1BdzgPV8R6hIYcAhT52Hp+Wu/oSoFPbqQ+AqezUrQRSb2GKnUqO92J8TvmKvFTqVElPSd4nepQNZ0HPZyvxHqrmXn7TR3An1XIcmsa7T0bv951ieGxSl8sKx1AOrshRynSIs73m4Him4MkOj9mQEfeB/JFVxVcUyyk0RRC/3m+R/VNVOSBMNGZxc3taOiD32xRALhU2RFyn5c5LaOpHRZzLh9qGzb+Juoqq1HIk8fR1bSPvsI+IK1pdU3sVsZBHyN1HbPEODyidDyMMv+8VLnDZE0M+JJWmBcU3Z6yKweTei5gxNgDQcdMfSaQ1HT1qsVnJE4G8E4I2SCx8x+i05fFXhVnDDBVKFOpzIyhnJtVA/Y7w4/oiVNycTfakYO65WirhR1rayWzFH7N097tX7sqdHybUwxnHOnY72fJcq+TKlebs04/CbjyKtwXUF1qjfFfcaWmoqPCoqxQf8LGj2ah3FoTrOTbbPhuaFeAvlf+TWXxAnodO/h/ZU4OTiAHrHPfuwaPgi0eaVI0ACkhw2xxk+ZCKhKQ51Jz5ncPTo06W0IpH/2Q=="/>
          <p:cNvSpPr>
            <a:spLocks noChangeAspect="1" noChangeArrowheads="1"/>
          </p:cNvSpPr>
          <p:nvPr/>
        </p:nvSpPr>
        <p:spPr bwMode="auto">
          <a:xfrm>
            <a:off x="63500" y="-561975"/>
            <a:ext cx="14668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98" name="AutoShape 2" descr="data:image/jpg;base64,/9j/4AAQSkZJRgABAQAAAQABAAD/2wBDAAkGBwgHBgkIBwgKCgkLDRYPDQwMDRsUFRAWIB0iIiAdHx8kKDQsJCYxJx8fLT0tMTU3Ojo6Iys/RD84QzQ5Ojf/2wBDAQoKCg0MDRoPDxo3JR8lNzc3Nzc3Nzc3Nzc3Nzc3Nzc3Nzc3Nzc3Nzc3Nzc3Nzc3Nzc3Nzc3Nzc3Nzc3Nzc3Nzf/wAARCACBAMoDASIAAhEBAxEB/8QAHAABAAEFAQEAAAAAAAAAAAAAAAEDBAUGBwII/8QAPRAAAQMDAgMFBgMGBQUAAAAAAQACAwQFERIhBjFBE1FhcYEHIjKRobEUUpIVYnLB0eEWI0JDshckJXPw/8QAGAEBAQEBAQAAAAAAAAAAAAAAAAECAwT/xAAkEQEBAAICAgICAgMAAAAAAAAAAQIRAyESMUFRBBMyQmGR8P/aAAwDAQACEQMRAD8A3JERerbkIiJsERFAREQEREBERNgilRlAREQERFdgiImwREQFKhEEoiKiERFlRERAREQEREQRERRERARERBERAREQEREBERXYIiIJUZREBEKKKIiICIiAhREBERARFCIlEUIClQpQERVYKeaoz2MZcBzPIDzKelUkV22jHJolqH/kp2bfrO3ruqlRTy0lOamrlpLXA3/cd/myehO2fJc7yT1HXHhtm8rr/v8AajTUFVU47KF+PzEYH1V3JZZoIu0meeYGiJhkcfQKhZ3VlzudNVQ9tFbaUuzPUPy+oJBGA3Ow3B3+/LanVcDdteojYhgLvsplnZ0lxxnq7ajNQVUbnf8AbVHZj/ccwAH5OOPVW2Fuxmkz7kD/ADcQBy/+CsLoy2iB0tc6OBwz74O/90nLr2zcWsIpyCARyPI45pgLqyxt4u7aAZp6Cvqd8ENiIA8clUrfxJZquMdvXx0M+SHQVjSxzfEnBbvz59VllSnp4Klumphilb3SMDvusavxWtxVp3Q1QzR1dJUt74aljv55VZ1JUNGTBJjv0nC1ys4SstVzo+xPR0Li3HpuPosdLwbUw72y/V9Pj4R2rm49WEfZTef0nTbTtz2PivcbHSvayNpc9xwAOq0eWH2gW5gFJdpqyIdHStlOPHtRk+mVRj4t4vhk7OqpaOMjbW+k0uHjkYGVLyWfC+LqH7Dqvw7pMsLwMiMHJPryWLIwcKjZeMWwxRQSVD66vmIaS52iMPOwaNtt9ts7/TBx+0a13K+11PV26phigY5zamAg9qGnd2gjYcyNzkDoVd3H+RqX02JFiBxnwi44Nyrov47fI76tBV1Df+GZhmPiKkZ/743xf8gE/Zj9p41eovMVVapxmnvtpl/hqmrzBPBU109FSzxzzwYMgiyQMgEe9jHI9/eteeP2aqoiqy08sOO2aGbZ95wG3zV1S218+C+WKJp5EuBPyCXKQ1Vgq9LST1b9MDC7vPQeZWfpLTb4t3vEzv3jt8lNfE6cMipZHxRNHvNjGgHPiem318Vm8n0vitIbdQUQ1V8zXv8AyDl8uZVzUVR0tFHRFwDchzxhjRv6Z5fPwKr09HBDqkm7LA3Gd8Yxuc+Q6LF3XiuyWkumnrIXe7p007XSvPhhoOBz/ssTeXrteouhHV1ZY98rnBpIxG0sb8zz5dx5q/p4SyJkUuhzWN0tbjUcdCSeq5XfPbHGwvjtFvcSDjtKp2B56RufUhaNePaDfrqxwnukkEZ5Q0zjED+nfHgSuk4cv7dJ5T4d/rrraLbD/wCVrKeBrT7onlaXHrsP5LXLn7U+GaNjxTy1FS4chFCW58i7C+fZrlJKS7tDrPxHfK8U0EteZRG/LmAEt3Jdk9w9T6K+HFj87JbXV7p7a5Hkx2yzbY2fPU4P6WtP3VPhy5XfiypdV3KFsdFGfia8nW4H4QPuenLvxhOGPZ8+obHVXt7o4ThzaVmWueP3zsR5c/FdJhhip4WQwRsjijaGsYwYDQOQAWZhje9FqrlRlEXRkREUURW9bVx0ULpZWTuaBnEML5D8mgrGwcV2Oc4Fe2MjmJo3xlvnqAwpbJ7NMvK174ntjf2byMB+nOnxwtKreE7jTdvU0c7a6Z/+mUkOcSRnc7H1wttp7nb6kDsK6mf/AAzNV20a26mDU3vbuFLq9nbjlyt/E1GQ6anbAGPBEjZA7S7mPhz3BeLdXMoJ6iZlGyarroXNcHzBrXMfu7sgR/qI5nUAM4Ayu1UVvpKmrkqLg1r6aCMPe13LU0nBI68z8grOpku3FsnYR07Y7e140hzcMAB2JPU+AXPn5LdfL1fjfj3l3dySfNcqfSurqqKOktkjpXkN7GnbrOcdSA0ePIeayNy4Fr6drpYJ6cxAZd2kuks787Yx65813G28PWa01H4qht1NBUlmgysjAcQee/iube0uK+3ate2nt837MgdlrqYCQSnHxv053G+O7queprtxv+HOzbTRlpuTHU7nO0g1ILI3HGcNkwWZx0LhhZil4gqLAx9DTmKAFxMjmOy4nvB/msRRSPg7Z/46SCAEsfHDM5plPVpA5jzVjrp6itdrtkNS15wI3PexzR3hzXYHqHDwW+LPHDLdm0stjL3e+Ovtllt7HdpUfiWSuGvBmYA/Yk/FhzgcHu8F7rb3d7O2hoqO8VAdDSRidgk1NZJvlvUZAwDhYt9LBSDRHGwPLtQDwHBngSACcenosHd5omy/5LsyADD2u28lM8vPLcJNRuMPGN/aMm8S+RjjI/4qhPxbdWzPqHXWqEj8ZMcxYDjwbgfRaMameRu79I7xsvcMDpMu1EjvKx469rtucvtD4hMb447zU9m5uCHP1HB2O5WuzXSpkADp5H9PiJVg9nZkaWhwO2fFZKjpGyBplmjhaeYzk/JdceS4TWLNm1mRLO4BuST3rYOHuC7lex2rHQx07XYdJI/l3gAZJO3gELaCgjDgztXkc5OZ9OiveB7yLRfzLI4ikrQ1k/XQR8LvIH6E9ykz8r2eLbLT7NrVRvbLWTz1j28mEhjM+QGT81c3+62fhialgfR00UfxM0kNOd99IG47yTsT1Wcqr5aqWnnnfWsMdOwPlc1pIYCQBy6knAA3VagrqO8UDKile2opZdxqbkEjHNp6jxXW4z0k2rwSNmgjmYCGyMDwHDfBGd1URFtBEREERFldCoVVHTVYxVU8Uo/fYD/dV0Qa7WcGWeoJMcb6dx6xuyPkcrDzcAdhIZbbVtZIerhoP6gt5UrNwxq9uZxv4kp5ZoKe51B7N2lwknLm5HTBz9lu/CN0u8EhqL/fHSxsHuU4a0AnlucZwFcS2uhkkfI+mZrkOp7gSNR7zg89l4/Y1vI3ph+t39Vy/VfhvLOX16X9y40oIWvdMQ9jfe984Y3+v1WpXf2yBgdHaaF8rh8Ms3uM8wBufosxUcOWipaGz0TH4ORlztj381b/AOD+H8YNtjPiXOz91rHDXtm1yziPjC73+Zslzljdg5DY4QwD15/MlYuG7TxSHRE0gjGrk4DwK7MODeHgci2x/rd/VXFPwzZKcgxWynBHVzdX3W8p5dJOnFZSamB0sUE7Ixu93Nrj+U9CT9VYU0EVTOTM9sOpziXOGhoO5xn0wBhfRzWMYzQxjWt/KBgLUX+zmxS14qpRUSNOoyQuk92QnOMkYIxnoeY3yseFi7c2msTJaAVVK+PsGyMBmc/AGoHDRn5nuHoFTFPJBGCWNfKD1aCw+nULoPGfCF2uzoYrVUUzLfTQsjp6ORxAbsQSNttuucn75Lh3gi32qklgruzuL5JS8Syx4LRgDA3PzU8KbjktZG1uTUYGo7hjcMZ5AcgswWUNPRwvDhVTy7kQTNxHHywdj72emy2HjvhStfMz9g2aJ9IyISP0OJc5+ogjGruLTgfvLcrTw/bqW0U1I63QsDcSuieTJpkO53dzwfspMLV25K2mhq5uyZC41EhDWQRBzgXHvJJ++R5Kyv1nuNuqWU89JJBtqDGNLgR35ye7v28F2+hsltoKySrpKWOKZ7Q3LRs0Do0ch496q3mkkuFprKKKXsnTxOY12TgE9+N8d61OPXabcUoK+4VdPJZ3CRtPUkYaWgaZMgg4OMjIAK37he70Vjq6DhWKCV8hjD5KonZ8j269h3YIHPoVrP8A0yv4c7TNbGg527V/L9C3ThPhB1nq47jcaiKpuDIuya9jThgxp68zjIzgbLd3bu+xtmEwpRbZRhMeClENPKIiiiKFKAiIgIiIaFCKUNIRERNJRQpQEREXQiIgIiIAUoiBlMoiCUQIqPKIigIigoCIiAiIoCIiAiIgIiICIpVBERAREQSihSgIidEEhFG6nKDyiIgdFBREBERBAREUBERBKIiAiIgKURAREQEREEoiICBEVVKhERH/2Q=="/>
          <p:cNvSpPr>
            <a:spLocks noChangeAspect="1" noChangeArrowheads="1"/>
          </p:cNvSpPr>
          <p:nvPr/>
        </p:nvSpPr>
        <p:spPr bwMode="auto">
          <a:xfrm>
            <a:off x="63500" y="-523875"/>
            <a:ext cx="1685925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00" name="AutoShape 4" descr="data:image/jpg;base64,/9j/4AAQSkZJRgABAQAAAQABAAD/2wBDAAkGBwgHBgkIBwgKCgkLDRYPDQwMDRsUFRAWIB0iIiAdHx8kKDQsJCYxJx8fLT0tMTU3Ojo6Iys/RD84QzQ5Ojf/2wBDAQoKCg0MDRoPDxo3JR8lNzc3Nzc3Nzc3Nzc3Nzc3Nzc3Nzc3Nzc3Nzc3Nzc3Nzc3Nzc3Nzc3Nzc3Nzc3Nzc3Nzf/wAARCACBAMoDASIAAhEBAxEB/8QAHAABAAEFAQEAAAAAAAAAAAAAAAEDBAUGBwII/8QAPRAAAQMDAgMFBgMGBQUAAAAAAQACAwQFERIhBjFBE1FhcYEHIjKRobEUUpIVYnLB0eEWI0JDshckJXPw/8QAGAEBAQEBAQAAAAAAAAAAAAAAAAECAwT/xAAkEQEBAAICAgICAgMAAAAAAAAAAQIRAyESMUFRBBMyQmGR8P/aAAwDAQACEQMRAD8A3JERerbkIiJsERFAREQEREBERNgilRlAREQERFdgiImwREQFKhEEoiKiERFlRERAREQEREQRERRERARERBERAREQEREBERXYIiIJUZREBEKKKIiICIiAhREBERARFCIlEUIClQpQERVYKeaoz2MZcBzPIDzKelUkV22jHJolqH/kp2bfrO3ruqlRTy0lOamrlpLXA3/cd/myehO2fJc7yT1HXHhtm8rr/v8AajTUFVU47KF+PzEYH1V3JZZoIu0meeYGiJhkcfQKhZ3VlzudNVQ9tFbaUuzPUPy+oJBGA3Ow3B3+/LanVcDdteojYhgLvsplnZ0lxxnq7ajNQVUbnf8AbVHZj/ccwAH5OOPVW2Fuxmkz7kD/ADcQBy/+CsLoy2iB0tc6OBwz74O/90nLr2zcWsIpyCARyPI45pgLqyxt4u7aAZp6Cvqd8ENiIA8clUrfxJZquMdvXx0M+SHQVjSxzfEnBbvz59VllSnp4Klumphilb3SMDvusavxWtxVp3Q1QzR1dJUt74aljv55VZ1JUNGTBJjv0nC1ys4SstVzo+xPR0Li3HpuPosdLwbUw72y/V9Pj4R2rm49WEfZTef0nTbTtz2PivcbHSvayNpc9xwAOq0eWH2gW5gFJdpqyIdHStlOPHtRk+mVRj4t4vhk7OqpaOMjbW+k0uHjkYGVLyWfC+LqH7Dqvw7pMsLwMiMHJPryWLIwcKjZeMWwxRQSVD66vmIaS52iMPOwaNtt9ts7/TBx+0a13K+11PV26phigY5zamAg9qGnd2gjYcyNzkDoVd3H+RqX02JFiBxnwi44Nyrov47fI76tBV1Df+GZhmPiKkZ/743xf8gE/Zj9p41eovMVVapxmnvtpl/hqmrzBPBU109FSzxzzwYMgiyQMgEe9jHI9/eteeP2aqoiqy08sOO2aGbZ95wG3zV1S218+C+WKJp5EuBPyCXKQ1Vgq9LST1b9MDC7vPQeZWfpLTb4t3vEzv3jt8lNfE6cMipZHxRNHvNjGgHPiem318Vm8n0vitIbdQUQ1V8zXv8AyDl8uZVzUVR0tFHRFwDchzxhjRv6Z5fPwKr09HBDqkm7LA3Gd8Yxuc+Q6LF3XiuyWkumnrIXe7p007XSvPhhoOBz/ssTeXrteouhHV1ZY98rnBpIxG0sb8zz5dx5q/p4SyJkUuhzWN0tbjUcdCSeq5XfPbHGwvjtFvcSDjtKp2B56RufUhaNePaDfrqxwnukkEZ5Q0zjED+nfHgSuk4cv7dJ5T4d/rrraLbD/wCVrKeBrT7onlaXHrsP5LXLn7U+GaNjxTy1FS4chFCW58i7C+fZrlJKS7tDrPxHfK8U0EteZRG/LmAEt3Jdk9w9T6K+HFj87JbXV7p7a5Hkx2yzbY2fPU4P6WtP3VPhy5XfiypdV3KFsdFGfia8nW4H4QPuenLvxhOGPZ8+obHVXt7o4ThzaVmWueP3zsR5c/FdJhhip4WQwRsjijaGsYwYDQOQAWZhje9FqrlRlEXRkREUURW9bVx0ULpZWTuaBnEML5D8mgrGwcV2Oc4Fe2MjmJo3xlvnqAwpbJ7NMvK174ntjf2byMB+nOnxwtKreE7jTdvU0c7a6Z/+mUkOcSRnc7H1wttp7nb6kDsK6mf/AAzNV20a26mDU3vbuFLq9nbjlyt/E1GQ6anbAGPBEjZA7S7mPhz3BeLdXMoJ6iZlGyarroXNcHzBrXMfu7sgR/qI5nUAM4Ayu1UVvpKmrkqLg1r6aCMPe13LU0nBI68z8grOpku3FsnYR07Y7e140hzcMAB2JPU+AXPn5LdfL1fjfj3l3dySfNcqfSurqqKOktkjpXkN7GnbrOcdSA0ePIeayNy4Fr6drpYJ6cxAZd2kuks787Yx65813G28PWa01H4qht1NBUlmgysjAcQee/iube0uK+3ate2nt837MgdlrqYCQSnHxv053G+O7queprtxv+HOzbTRlpuTHU7nO0g1ILI3HGcNkwWZx0LhhZil4gqLAx9DTmKAFxMjmOy4nvB/msRRSPg7Z/46SCAEsfHDM5plPVpA5jzVjrp6itdrtkNS15wI3PexzR3hzXYHqHDwW+LPHDLdm0stjL3e+Ovtllt7HdpUfiWSuGvBmYA/Yk/FhzgcHu8F7rb3d7O2hoqO8VAdDSRidgk1NZJvlvUZAwDhYt9LBSDRHGwPLtQDwHBngSACcenosHd5omy/5LsyADD2u28lM8vPLcJNRuMPGN/aMm8S+RjjI/4qhPxbdWzPqHXWqEj8ZMcxYDjwbgfRaMameRu79I7xsvcMDpMu1EjvKx469rtucvtD4hMb447zU9m5uCHP1HB2O5WuzXSpkADp5H9PiJVg9nZkaWhwO2fFZKjpGyBplmjhaeYzk/JdceS4TWLNm1mRLO4BuST3rYOHuC7lex2rHQx07XYdJI/l3gAZJO3gELaCgjDgztXkc5OZ9OiveB7yLRfzLI4ikrQ1k/XQR8LvIH6E9ykz8r2eLbLT7NrVRvbLWTz1j28mEhjM+QGT81c3+62fhialgfR00UfxM0kNOd99IG47yTsT1Wcqr5aqWnnnfWsMdOwPlc1pIYCQBy6knAA3VagrqO8UDKile2opZdxqbkEjHNp6jxXW4z0k2rwSNmgjmYCGyMDwHDfBGd1URFtBEREERFldCoVVHTVYxVU8Uo/fYD/dV0Qa7WcGWeoJMcb6dx6xuyPkcrDzcAdhIZbbVtZIerhoP6gt5UrNwxq9uZxv4kp5ZoKe51B7N2lwknLm5HTBz9lu/CN0u8EhqL/fHSxsHuU4a0AnlucZwFcS2uhkkfI+mZrkOp7gSNR7zg89l4/Y1vI3ph+t39Vy/VfhvLOX16X9y40oIWvdMQ9jfe984Y3+v1WpXf2yBgdHaaF8rh8Ms3uM8wBufosxUcOWipaGz0TH4ORlztj381b/AOD+H8YNtjPiXOz91rHDXtm1yziPjC73+Zslzljdg5DY4QwD15/MlYuG7TxSHRE0gjGrk4DwK7MODeHgci2x/rd/VXFPwzZKcgxWynBHVzdX3W8p5dJOnFZSamB0sUE7Ixu93Nrj+U9CT9VYU0EVTOTM9sOpziXOGhoO5xn0wBhfRzWMYzQxjWt/KBgLUX+zmxS14qpRUSNOoyQuk92QnOMkYIxnoeY3yseFi7c2msTJaAVVK+PsGyMBmc/AGoHDRn5nuHoFTFPJBGCWNfKD1aCw+nULoPGfCF2uzoYrVUUzLfTQsjp6ORxAbsQSNttuucn75Lh3gi32qklgruzuL5JS8Syx4LRgDA3PzU8KbjktZG1uTUYGo7hjcMZ5AcgswWUNPRwvDhVTy7kQTNxHHywdj72emy2HjvhStfMz9g2aJ9IyISP0OJc5+ogjGruLTgfvLcrTw/bqW0U1I63QsDcSuieTJpkO53dzwfspMLV25K2mhq5uyZC41EhDWQRBzgXHvJJ++R5Kyv1nuNuqWU89JJBtqDGNLgR35ye7v28F2+hsltoKySrpKWOKZ7Q3LRs0Do0ch496q3mkkuFprKKKXsnTxOY12TgE9+N8d61OPXabcUoK+4VdPJZ3CRtPUkYaWgaZMgg4OMjIAK37he70Vjq6DhWKCV8hjD5KonZ8j269h3YIHPoVrP8A0yv4c7TNbGg527V/L9C3ThPhB1nq47jcaiKpuDIuya9jThgxp68zjIzgbLd3bu+xtmEwpRbZRhMeClENPKIiiiKFKAiIgIiIaFCKUNIRERNJRQpQEREXQiIgIiIAUoiBlMoiCUQIqPKIigIigoCIiAiIoCIiAiIgIiICIpVBERAREQSihSgIidEEhFG6nKDyiIgdFBREBERBAREUBERBKIiAiIgKURAREQEREEoiICBEVVKhERH/2Q=="/>
          <p:cNvSpPr>
            <a:spLocks noChangeAspect="1" noChangeArrowheads="1"/>
          </p:cNvSpPr>
          <p:nvPr/>
        </p:nvSpPr>
        <p:spPr bwMode="auto">
          <a:xfrm>
            <a:off x="63500" y="-523875"/>
            <a:ext cx="1685925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http://t3.gstatic.com/images?q=tbn:ANd9GcT4ydBDUGrzxMXFRIuxf-Pu5DYOWYKylyPvcfA7SlrORreZvXrv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1714480" cy="1472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9" y="1428736"/>
            <a:ext cx="1500198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t3.gstatic.com/images?q=tbn:ANd9GcRwGjm0N_3uoRn4ir1Ir6VCUAsiUVTvFJpXrgN9wouCRmvmAEq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1" y="3000372"/>
            <a:ext cx="1928826" cy="1446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://t0.gstatic.com/images?q=tbn:ANd9GcR8vzOtl36Wy1c0NGBfOCacDstWBen-p1Sh6G-WahF3c_2W1bjI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285992"/>
            <a:ext cx="2147041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t0.gstatic.com/images?q=tbn:ANd9GcSkkKHVKHON3IkrS20Cu1gO6YQ3C3SQTQ856ni3iJFIpAuMHPjWd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500570"/>
            <a:ext cx="582741" cy="785818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1285860"/>
            <a:ext cx="1428728" cy="1585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t2.gstatic.com/images?q=tbn:ANd9GcR3h3MVvdQ8CuWazwRgnSZBaUz_yp8x8-gwCnqMvkhTp2K8FYrqZ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4000504"/>
            <a:ext cx="928694" cy="928695"/>
          </a:xfrm>
          <a:prstGeom prst="rect">
            <a:avLst/>
          </a:prstGeom>
          <a:noFill/>
        </p:spPr>
      </p:pic>
      <p:pic>
        <p:nvPicPr>
          <p:cNvPr id="19" name="Picture 2" descr="http://t0.gstatic.com/images?q=tbn:ANd9GcTMl3X-4KJTNWSvZwQjrLQzo5suKh2EstUp249t8OHtCCV15Mij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3500438"/>
            <a:ext cx="1098139" cy="857256"/>
          </a:xfrm>
          <a:prstGeom prst="rect">
            <a:avLst/>
          </a:prstGeom>
          <a:noFill/>
        </p:spPr>
      </p:pic>
      <p:cxnSp>
        <p:nvCxnSpPr>
          <p:cNvPr id="23" name="22 Conector recto"/>
          <p:cNvCxnSpPr/>
          <p:nvPr/>
        </p:nvCxnSpPr>
        <p:spPr>
          <a:xfrm rot="5400000">
            <a:off x="2892016" y="3607992"/>
            <a:ext cx="4787934" cy="794"/>
          </a:xfrm>
          <a:prstGeom prst="line">
            <a:avLst/>
          </a:prstGeom>
          <a:ln w="254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6/12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39552" y="260648"/>
            <a:ext cx="51661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latin typeface="+mj-lt"/>
                <a:cs typeface="+mn-cs"/>
              </a:rPr>
              <a:t>CADENA PRODUCTIVA DEL </a:t>
            </a:r>
            <a:r>
              <a:rPr lang="es-PE" sz="1600" b="1" dirty="0" smtClean="0">
                <a:latin typeface="+mj-lt"/>
                <a:cs typeface="+mn-cs"/>
              </a:rPr>
              <a:t>ALGODÓN / VALOR AGREGADO</a:t>
            </a:r>
            <a:endParaRPr lang="es-PE" sz="1600" b="1" dirty="0">
              <a:latin typeface="+mj-lt"/>
              <a:cs typeface="+mn-cs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11560" y="620688"/>
            <a:ext cx="436946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 smtClean="0">
                <a:latin typeface="+mj-lt"/>
                <a:cs typeface="+mn-cs"/>
              </a:rPr>
              <a:t>Precio Unitario de </a:t>
            </a:r>
            <a:r>
              <a:rPr lang="es-PE" sz="1400" b="1" dirty="0">
                <a:latin typeface="+mj-lt"/>
                <a:cs typeface="+mn-cs"/>
              </a:rPr>
              <a:t>Venta FOB Promedio (US$ x kg</a:t>
            </a:r>
            <a:r>
              <a:rPr lang="es-PE" sz="1400" b="1" dirty="0" smtClean="0">
                <a:latin typeface="+mj-lt"/>
                <a:cs typeface="+mn-cs"/>
              </a:rPr>
              <a:t>) / 2012</a:t>
            </a:r>
            <a:endParaRPr lang="es-PE" sz="1400" b="1" dirty="0">
              <a:latin typeface="+mj-lt"/>
              <a:cs typeface="+mn-cs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9509" y="0"/>
            <a:ext cx="2154491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9" name="1 Gráfico"/>
          <p:cNvGraphicFramePr>
            <a:graphicFrameLocks noGrp="1"/>
          </p:cNvGraphicFramePr>
          <p:nvPr/>
        </p:nvGraphicFramePr>
        <p:xfrm>
          <a:off x="0" y="576649"/>
          <a:ext cx="8572528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7/12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260648"/>
            <a:ext cx="55373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KNIT COTTON APPAREL REPORT: Total World + Top 20 Suppliers</a:t>
            </a:r>
            <a:endParaRPr lang="es-PE" sz="1600" b="1" dirty="0">
              <a:latin typeface="+mj-l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04856" cy="564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8/12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260648"/>
            <a:ext cx="553735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KNIT COTTON APPAREL REPORT: Total World + Top 20 Suppliers</a:t>
            </a:r>
            <a:endParaRPr lang="es-PE" sz="1600" b="1" dirty="0">
              <a:latin typeface="+mj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12768" cy="57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429652" y="62865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latin typeface="Aharoni" pitchFamily="2" charset="-79"/>
                <a:cs typeface="Aharoni" pitchFamily="2" charset="-79"/>
              </a:rPr>
              <a:t>9/12</a:t>
            </a:r>
            <a:endParaRPr lang="es-PE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571500" y="571500"/>
            <a:ext cx="778668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260648"/>
            <a:ext cx="263117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COMPETITIVIDAD / FUERZAS</a:t>
            </a:r>
            <a:endParaRPr lang="es-PE" sz="1600" b="1" dirty="0">
              <a:latin typeface="+mj-lt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971992" cy="521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123</Words>
  <Application>Microsoft Office PowerPoint</Application>
  <PresentationFormat>Presentación en pantalla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FORO EXPORTACIONES TEXTILES Y COMPETITIVIDAD  COMEX PERU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drivas</dc:creator>
  <cp:lastModifiedBy>drivas</cp:lastModifiedBy>
  <cp:revision>113</cp:revision>
  <dcterms:created xsi:type="dcterms:W3CDTF">2011-09-27T21:35:35Z</dcterms:created>
  <dcterms:modified xsi:type="dcterms:W3CDTF">2013-09-09T19:50:12Z</dcterms:modified>
</cp:coreProperties>
</file>